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1" r:id="rId4"/>
    <p:sldId id="276" r:id="rId5"/>
    <p:sldId id="258" r:id="rId6"/>
    <p:sldId id="275" r:id="rId7"/>
    <p:sldId id="283" r:id="rId8"/>
    <p:sldId id="272" r:id="rId9"/>
    <p:sldId id="273" r:id="rId10"/>
    <p:sldId id="274" r:id="rId11"/>
    <p:sldId id="260" r:id="rId12"/>
    <p:sldId id="267" r:id="rId13"/>
    <p:sldId id="261" r:id="rId14"/>
    <p:sldId id="268" r:id="rId15"/>
    <p:sldId id="270" r:id="rId16"/>
    <p:sldId id="278" r:id="rId17"/>
    <p:sldId id="263" r:id="rId18"/>
    <p:sldId id="266" r:id="rId19"/>
    <p:sldId id="285" r:id="rId20"/>
    <p:sldId id="279" r:id="rId21"/>
    <p:sldId id="264" r:id="rId22"/>
    <p:sldId id="277" r:id="rId23"/>
    <p:sldId id="271" r:id="rId24"/>
    <p:sldId id="262" r:id="rId25"/>
    <p:sldId id="280" r:id="rId26"/>
    <p:sldId id="284" r:id="rId27"/>
    <p:sldId id="269" r:id="rId28"/>
    <p:sldId id="282" r:id="rId29"/>
    <p:sldId id="26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5"/>
    <p:restoredTop sz="94552"/>
  </p:normalViewPr>
  <p:slideViewPr>
    <p:cSldViewPr snapToGrid="0" snapToObjects="1">
      <p:cViewPr varScale="1">
        <p:scale>
          <a:sx n="132" d="100"/>
          <a:sy n="132" d="100"/>
        </p:scale>
        <p:origin x="19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4E126-19B9-479D-8FAD-25389DB6D03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36422B-84DB-448C-A867-A020AF3C1BDE}">
      <dgm:prSet/>
      <dgm:spPr/>
      <dgm:t>
        <a:bodyPr/>
        <a:lstStyle/>
        <a:p>
          <a:r>
            <a:rPr lang="en-US"/>
            <a:t>Compress Files (see format specifics)</a:t>
          </a:r>
        </a:p>
      </dgm:t>
    </dgm:pt>
    <dgm:pt modelId="{513A2CC4-7720-469A-BDE4-946BF2CEBF43}" type="parTrans" cxnId="{966B10DE-D37E-4E63-9F3C-357EDE9A83C1}">
      <dgm:prSet/>
      <dgm:spPr/>
      <dgm:t>
        <a:bodyPr/>
        <a:lstStyle/>
        <a:p>
          <a:endParaRPr lang="en-US"/>
        </a:p>
      </dgm:t>
    </dgm:pt>
    <dgm:pt modelId="{3DE52210-7879-4051-9346-B73FFB1C24C9}" type="sibTrans" cxnId="{966B10DE-D37E-4E63-9F3C-357EDE9A83C1}">
      <dgm:prSet/>
      <dgm:spPr/>
      <dgm:t>
        <a:bodyPr/>
        <a:lstStyle/>
        <a:p>
          <a:endParaRPr lang="en-US"/>
        </a:p>
      </dgm:t>
    </dgm:pt>
    <dgm:pt modelId="{4B39347F-9905-4CFC-A657-5A6499049008}">
      <dgm:prSet/>
      <dgm:spPr/>
      <dgm:t>
        <a:bodyPr/>
        <a:lstStyle/>
        <a:p>
          <a:r>
            <a:rPr lang="en-US"/>
            <a:t>Partition Information</a:t>
          </a:r>
        </a:p>
      </dgm:t>
    </dgm:pt>
    <dgm:pt modelId="{C7964579-0F4E-4DE6-884A-36EDB012DEE1}" type="parTrans" cxnId="{C6FF77B7-9B9C-4806-B2DA-3B6A7ED7CAB3}">
      <dgm:prSet/>
      <dgm:spPr/>
      <dgm:t>
        <a:bodyPr/>
        <a:lstStyle/>
        <a:p>
          <a:endParaRPr lang="en-US"/>
        </a:p>
      </dgm:t>
    </dgm:pt>
    <dgm:pt modelId="{DC239101-AF9E-409C-95F7-60CD4B5A4869}" type="sibTrans" cxnId="{C6FF77B7-9B9C-4806-B2DA-3B6A7ED7CAB3}">
      <dgm:prSet/>
      <dgm:spPr/>
      <dgm:t>
        <a:bodyPr/>
        <a:lstStyle/>
        <a:p>
          <a:endParaRPr lang="en-US"/>
        </a:p>
      </dgm:t>
    </dgm:pt>
    <dgm:pt modelId="{171911BF-9677-46E0-836F-DE4399C7FFA6}">
      <dgm:prSet/>
      <dgm:spPr/>
      <dgm:t>
        <a:bodyPr/>
        <a:lstStyle/>
        <a:p>
          <a:r>
            <a:rPr lang="en-US"/>
            <a:t>Use Columnar Format</a:t>
          </a:r>
        </a:p>
      </dgm:t>
    </dgm:pt>
    <dgm:pt modelId="{CEDA2C8F-0D7F-408F-AA97-5887CC196C0E}" type="parTrans" cxnId="{733BECC3-3BB0-4A6D-A5C1-B8C62133E090}">
      <dgm:prSet/>
      <dgm:spPr/>
      <dgm:t>
        <a:bodyPr/>
        <a:lstStyle/>
        <a:p>
          <a:endParaRPr lang="en-US"/>
        </a:p>
      </dgm:t>
    </dgm:pt>
    <dgm:pt modelId="{1C402158-3A61-4234-A934-77E7AB5D7851}" type="sibTrans" cxnId="{733BECC3-3BB0-4A6D-A5C1-B8C62133E090}">
      <dgm:prSet/>
      <dgm:spPr/>
      <dgm:t>
        <a:bodyPr/>
        <a:lstStyle/>
        <a:p>
          <a:endParaRPr lang="en-US"/>
        </a:p>
      </dgm:t>
    </dgm:pt>
    <dgm:pt modelId="{1F9E06EC-8981-4904-8589-A92F2A6B8939}">
      <dgm:prSet/>
      <dgm:spPr/>
      <dgm:t>
        <a:bodyPr/>
        <a:lstStyle/>
        <a:p>
          <a:r>
            <a:rPr lang="en-US" dirty="0"/>
            <a:t>Consider Extract Step</a:t>
          </a:r>
        </a:p>
      </dgm:t>
    </dgm:pt>
    <dgm:pt modelId="{F145A363-BD92-4576-B857-8C406C8428A5}" type="parTrans" cxnId="{377B58BD-9171-4A59-9D51-E5A7AC9EE26D}">
      <dgm:prSet/>
      <dgm:spPr/>
      <dgm:t>
        <a:bodyPr/>
        <a:lstStyle/>
        <a:p>
          <a:endParaRPr lang="en-US"/>
        </a:p>
      </dgm:t>
    </dgm:pt>
    <dgm:pt modelId="{7DC49C2B-0C14-4DF2-BFA3-7340BEB63E19}" type="sibTrans" cxnId="{377B58BD-9171-4A59-9D51-E5A7AC9EE26D}">
      <dgm:prSet/>
      <dgm:spPr/>
      <dgm:t>
        <a:bodyPr/>
        <a:lstStyle/>
        <a:p>
          <a:endParaRPr lang="en-US"/>
        </a:p>
      </dgm:t>
    </dgm:pt>
    <dgm:pt modelId="{7FA49774-8519-4274-AFB6-D7585B291E39}">
      <dgm:prSet/>
      <dgm:spPr/>
      <dgm:t>
        <a:bodyPr/>
        <a:lstStyle/>
        <a:p>
          <a:r>
            <a:rPr lang="en-US" dirty="0"/>
            <a:t>Frequently Used Athena Queries </a:t>
          </a:r>
        </a:p>
      </dgm:t>
    </dgm:pt>
    <dgm:pt modelId="{A0F6037C-5CF1-43C8-BC8E-1F06125C7019}" type="parTrans" cxnId="{1F9C8D85-F383-417E-9510-B54E0A32ACAF}">
      <dgm:prSet/>
      <dgm:spPr/>
      <dgm:t>
        <a:bodyPr/>
        <a:lstStyle/>
        <a:p>
          <a:endParaRPr lang="en-US"/>
        </a:p>
      </dgm:t>
    </dgm:pt>
    <dgm:pt modelId="{7906B764-C24F-4F71-B7AD-D30A7E7DFE93}" type="sibTrans" cxnId="{1F9C8D85-F383-417E-9510-B54E0A32ACAF}">
      <dgm:prSet/>
      <dgm:spPr/>
      <dgm:t>
        <a:bodyPr/>
        <a:lstStyle/>
        <a:p>
          <a:endParaRPr lang="en-US"/>
        </a:p>
      </dgm:t>
    </dgm:pt>
    <dgm:pt modelId="{23F20985-AF56-AA4C-AA7A-E14A28918FE0}" type="pres">
      <dgm:prSet presAssocID="{B274E126-19B9-479D-8FAD-25389DB6D039}" presName="linear" presStyleCnt="0">
        <dgm:presLayoutVars>
          <dgm:animLvl val="lvl"/>
          <dgm:resizeHandles val="exact"/>
        </dgm:presLayoutVars>
      </dgm:prSet>
      <dgm:spPr/>
    </dgm:pt>
    <dgm:pt modelId="{E5E314BE-4C2E-6749-BB58-F383D9DC9110}" type="pres">
      <dgm:prSet presAssocID="{8D36422B-84DB-448C-A867-A020AF3C1BD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6821D87-3316-7742-8D99-40727861A418}" type="pres">
      <dgm:prSet presAssocID="{3DE52210-7879-4051-9346-B73FFB1C24C9}" presName="spacer" presStyleCnt="0"/>
      <dgm:spPr/>
    </dgm:pt>
    <dgm:pt modelId="{DC5A9C72-57AC-C24A-BED4-4B04C3A52632}" type="pres">
      <dgm:prSet presAssocID="{4B39347F-9905-4CFC-A657-5A649904900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D0C577A-3E9F-834B-B1AE-169C22ACDB16}" type="pres">
      <dgm:prSet presAssocID="{DC239101-AF9E-409C-95F7-60CD4B5A4869}" presName="spacer" presStyleCnt="0"/>
      <dgm:spPr/>
    </dgm:pt>
    <dgm:pt modelId="{A0C89586-708B-2A41-9370-D81320B5FC31}" type="pres">
      <dgm:prSet presAssocID="{171911BF-9677-46E0-836F-DE4399C7FFA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8489F5A-050E-C840-8CBB-0255F29B2406}" type="pres">
      <dgm:prSet presAssocID="{1C402158-3A61-4234-A934-77E7AB5D7851}" presName="spacer" presStyleCnt="0"/>
      <dgm:spPr/>
    </dgm:pt>
    <dgm:pt modelId="{79BF743E-67E7-234F-8FBF-FAA290233433}" type="pres">
      <dgm:prSet presAssocID="{1F9E06EC-8981-4904-8589-A92F2A6B893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D1AEC5B-CF7C-3040-AB5B-130A57F8B1E9}" type="pres">
      <dgm:prSet presAssocID="{7DC49C2B-0C14-4DF2-BFA3-7340BEB63E19}" presName="spacer" presStyleCnt="0"/>
      <dgm:spPr/>
    </dgm:pt>
    <dgm:pt modelId="{595F40DE-4F91-7649-BAB9-0A4F3E02DD1A}" type="pres">
      <dgm:prSet presAssocID="{7FA49774-8519-4274-AFB6-D7585B291E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0066E0D-277D-544D-A9BC-A4E8D8DF6863}" type="presOf" srcId="{4B39347F-9905-4CFC-A657-5A6499049008}" destId="{DC5A9C72-57AC-C24A-BED4-4B04C3A52632}" srcOrd="0" destOrd="0" presId="urn:microsoft.com/office/officeart/2005/8/layout/vList2"/>
    <dgm:cxn modelId="{D8500043-1717-E942-B03E-CA86F3E6FC4D}" type="presOf" srcId="{7FA49774-8519-4274-AFB6-D7585B291E39}" destId="{595F40DE-4F91-7649-BAB9-0A4F3E02DD1A}" srcOrd="0" destOrd="0" presId="urn:microsoft.com/office/officeart/2005/8/layout/vList2"/>
    <dgm:cxn modelId="{83647A68-138D-4D43-8E1E-75A40C222575}" type="presOf" srcId="{171911BF-9677-46E0-836F-DE4399C7FFA6}" destId="{A0C89586-708B-2A41-9370-D81320B5FC31}" srcOrd="0" destOrd="0" presId="urn:microsoft.com/office/officeart/2005/8/layout/vList2"/>
    <dgm:cxn modelId="{1F9C8D85-F383-417E-9510-B54E0A32ACAF}" srcId="{B274E126-19B9-479D-8FAD-25389DB6D039}" destId="{7FA49774-8519-4274-AFB6-D7585B291E39}" srcOrd="4" destOrd="0" parTransId="{A0F6037C-5CF1-43C8-BC8E-1F06125C7019}" sibTransId="{7906B764-C24F-4F71-B7AD-D30A7E7DFE93}"/>
    <dgm:cxn modelId="{C6FF77B7-9B9C-4806-B2DA-3B6A7ED7CAB3}" srcId="{B274E126-19B9-479D-8FAD-25389DB6D039}" destId="{4B39347F-9905-4CFC-A657-5A6499049008}" srcOrd="1" destOrd="0" parTransId="{C7964579-0F4E-4DE6-884A-36EDB012DEE1}" sibTransId="{DC239101-AF9E-409C-95F7-60CD4B5A4869}"/>
    <dgm:cxn modelId="{377B58BD-9171-4A59-9D51-E5A7AC9EE26D}" srcId="{B274E126-19B9-479D-8FAD-25389DB6D039}" destId="{1F9E06EC-8981-4904-8589-A92F2A6B8939}" srcOrd="3" destOrd="0" parTransId="{F145A363-BD92-4576-B857-8C406C8428A5}" sibTransId="{7DC49C2B-0C14-4DF2-BFA3-7340BEB63E19}"/>
    <dgm:cxn modelId="{733BECC3-3BB0-4A6D-A5C1-B8C62133E090}" srcId="{B274E126-19B9-479D-8FAD-25389DB6D039}" destId="{171911BF-9677-46E0-836F-DE4399C7FFA6}" srcOrd="2" destOrd="0" parTransId="{CEDA2C8F-0D7F-408F-AA97-5887CC196C0E}" sibTransId="{1C402158-3A61-4234-A934-77E7AB5D7851}"/>
    <dgm:cxn modelId="{328891C8-5F5E-464F-9602-1EE25A6F05E2}" type="presOf" srcId="{8D36422B-84DB-448C-A867-A020AF3C1BDE}" destId="{E5E314BE-4C2E-6749-BB58-F383D9DC9110}" srcOrd="0" destOrd="0" presId="urn:microsoft.com/office/officeart/2005/8/layout/vList2"/>
    <dgm:cxn modelId="{966B10DE-D37E-4E63-9F3C-357EDE9A83C1}" srcId="{B274E126-19B9-479D-8FAD-25389DB6D039}" destId="{8D36422B-84DB-448C-A867-A020AF3C1BDE}" srcOrd="0" destOrd="0" parTransId="{513A2CC4-7720-469A-BDE4-946BF2CEBF43}" sibTransId="{3DE52210-7879-4051-9346-B73FFB1C24C9}"/>
    <dgm:cxn modelId="{BC2117E8-10F0-A844-9BCF-63DC310CBFA9}" type="presOf" srcId="{1F9E06EC-8981-4904-8589-A92F2A6B8939}" destId="{79BF743E-67E7-234F-8FBF-FAA290233433}" srcOrd="0" destOrd="0" presId="urn:microsoft.com/office/officeart/2005/8/layout/vList2"/>
    <dgm:cxn modelId="{6C7C5CFA-7115-2C44-A892-C0B6E4B50A0F}" type="presOf" srcId="{B274E126-19B9-479D-8FAD-25389DB6D039}" destId="{23F20985-AF56-AA4C-AA7A-E14A28918FE0}" srcOrd="0" destOrd="0" presId="urn:microsoft.com/office/officeart/2005/8/layout/vList2"/>
    <dgm:cxn modelId="{AAFDFC24-D9DB-414E-A90E-618D4A177E3F}" type="presParOf" srcId="{23F20985-AF56-AA4C-AA7A-E14A28918FE0}" destId="{E5E314BE-4C2E-6749-BB58-F383D9DC9110}" srcOrd="0" destOrd="0" presId="urn:microsoft.com/office/officeart/2005/8/layout/vList2"/>
    <dgm:cxn modelId="{0C0CCC33-2734-4D4A-B43B-811CDD63B03F}" type="presParOf" srcId="{23F20985-AF56-AA4C-AA7A-E14A28918FE0}" destId="{46821D87-3316-7742-8D99-40727861A418}" srcOrd="1" destOrd="0" presId="urn:microsoft.com/office/officeart/2005/8/layout/vList2"/>
    <dgm:cxn modelId="{7B52607E-DCCD-D144-AEF3-E6CDFBA03ED2}" type="presParOf" srcId="{23F20985-AF56-AA4C-AA7A-E14A28918FE0}" destId="{DC5A9C72-57AC-C24A-BED4-4B04C3A52632}" srcOrd="2" destOrd="0" presId="urn:microsoft.com/office/officeart/2005/8/layout/vList2"/>
    <dgm:cxn modelId="{7260A050-7518-9E43-AD99-CBEF8E458149}" type="presParOf" srcId="{23F20985-AF56-AA4C-AA7A-E14A28918FE0}" destId="{ED0C577A-3E9F-834B-B1AE-169C22ACDB16}" srcOrd="3" destOrd="0" presId="urn:microsoft.com/office/officeart/2005/8/layout/vList2"/>
    <dgm:cxn modelId="{3C113642-3439-FC44-B62C-0051BDD5EEA6}" type="presParOf" srcId="{23F20985-AF56-AA4C-AA7A-E14A28918FE0}" destId="{A0C89586-708B-2A41-9370-D81320B5FC31}" srcOrd="4" destOrd="0" presId="urn:microsoft.com/office/officeart/2005/8/layout/vList2"/>
    <dgm:cxn modelId="{E19C8891-F3EE-0C41-97DD-C0E9103EB8BE}" type="presParOf" srcId="{23F20985-AF56-AA4C-AA7A-E14A28918FE0}" destId="{E8489F5A-050E-C840-8CBB-0255F29B2406}" srcOrd="5" destOrd="0" presId="urn:microsoft.com/office/officeart/2005/8/layout/vList2"/>
    <dgm:cxn modelId="{63A4A371-655B-2F4A-8E1E-5D7A054E14A6}" type="presParOf" srcId="{23F20985-AF56-AA4C-AA7A-E14A28918FE0}" destId="{79BF743E-67E7-234F-8FBF-FAA290233433}" srcOrd="6" destOrd="0" presId="urn:microsoft.com/office/officeart/2005/8/layout/vList2"/>
    <dgm:cxn modelId="{C31969A4-8933-9148-99FE-3E0942A2A546}" type="presParOf" srcId="{23F20985-AF56-AA4C-AA7A-E14A28918FE0}" destId="{1D1AEC5B-CF7C-3040-AB5B-130A57F8B1E9}" srcOrd="7" destOrd="0" presId="urn:microsoft.com/office/officeart/2005/8/layout/vList2"/>
    <dgm:cxn modelId="{F1872B78-6662-5E4F-9967-9ED5FE479614}" type="presParOf" srcId="{23F20985-AF56-AA4C-AA7A-E14A28918FE0}" destId="{595F40DE-4F91-7649-BAB9-0A4F3E02DD1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314BE-4C2E-6749-BB58-F383D9DC9110}">
      <dsp:nvSpPr>
        <dsp:cNvPr id="0" name=""/>
        <dsp:cNvSpPr/>
      </dsp:nvSpPr>
      <dsp:spPr>
        <a:xfrm>
          <a:off x="0" y="839592"/>
          <a:ext cx="6513603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Compress Files (see format specifics)</a:t>
          </a:r>
        </a:p>
      </dsp:txBody>
      <dsp:txXfrm>
        <a:off x="37467" y="877059"/>
        <a:ext cx="6438669" cy="692586"/>
      </dsp:txXfrm>
    </dsp:sp>
    <dsp:sp modelId="{DC5A9C72-57AC-C24A-BED4-4B04C3A52632}">
      <dsp:nvSpPr>
        <dsp:cNvPr id="0" name=""/>
        <dsp:cNvSpPr/>
      </dsp:nvSpPr>
      <dsp:spPr>
        <a:xfrm>
          <a:off x="0" y="1699272"/>
          <a:ext cx="6513603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Partition Information</a:t>
          </a:r>
        </a:p>
      </dsp:txBody>
      <dsp:txXfrm>
        <a:off x="37467" y="1736739"/>
        <a:ext cx="6438669" cy="692586"/>
      </dsp:txXfrm>
    </dsp:sp>
    <dsp:sp modelId="{A0C89586-708B-2A41-9370-D81320B5FC31}">
      <dsp:nvSpPr>
        <dsp:cNvPr id="0" name=""/>
        <dsp:cNvSpPr/>
      </dsp:nvSpPr>
      <dsp:spPr>
        <a:xfrm>
          <a:off x="0" y="2558952"/>
          <a:ext cx="6513603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Use Columnar Format</a:t>
          </a:r>
        </a:p>
      </dsp:txBody>
      <dsp:txXfrm>
        <a:off x="37467" y="2596419"/>
        <a:ext cx="6438669" cy="692586"/>
      </dsp:txXfrm>
    </dsp:sp>
    <dsp:sp modelId="{79BF743E-67E7-234F-8FBF-FAA290233433}">
      <dsp:nvSpPr>
        <dsp:cNvPr id="0" name=""/>
        <dsp:cNvSpPr/>
      </dsp:nvSpPr>
      <dsp:spPr>
        <a:xfrm>
          <a:off x="0" y="3418633"/>
          <a:ext cx="6513603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Consider Extract Step</a:t>
          </a:r>
        </a:p>
      </dsp:txBody>
      <dsp:txXfrm>
        <a:off x="37467" y="3456100"/>
        <a:ext cx="6438669" cy="692586"/>
      </dsp:txXfrm>
    </dsp:sp>
    <dsp:sp modelId="{595F40DE-4F91-7649-BAB9-0A4F3E02DD1A}">
      <dsp:nvSpPr>
        <dsp:cNvPr id="0" name=""/>
        <dsp:cNvSpPr/>
      </dsp:nvSpPr>
      <dsp:spPr>
        <a:xfrm>
          <a:off x="0" y="4278313"/>
          <a:ext cx="6513603" cy="7675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Frequently Used Athena Queries </a:t>
          </a:r>
        </a:p>
      </dsp:txBody>
      <dsp:txXfrm>
        <a:off x="37467" y="4315780"/>
        <a:ext cx="6438669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93E3A-26EC-6845-8831-7EA98D82BEBD}" type="datetimeFigureOut">
              <a:rPr lang="en-US" smtClean="0"/>
              <a:t>6/19/19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335D9-5EAB-D849-8517-A6D4CA2A4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6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335D9-5EAB-D849-8517-A6D4CA2A49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25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335D9-5EAB-D849-8517-A6D4CA2A49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9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335D9-5EAB-D849-8517-A6D4CA2A49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335D9-5EAB-D849-8517-A6D4CA2A49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56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335D9-5EAB-D849-8517-A6D4CA2A49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9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335D9-5EAB-D849-8517-A6D4CA2A49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7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92B58-95FB-2942-81EB-75DA22359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7ADAF-FABE-AA4F-B82B-FAE1F125F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CC79A-BB1B-2E48-9D90-78E39B3E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6E9-A022-A542-A800-74684A8DA4BA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7DE61-85EA-C949-B009-ADD298E7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D59E0-C475-324E-B2EB-01AD4C58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4A13-CF16-5043-A9EA-DE164810C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F738F-2364-194D-AF80-B203CAD6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DD662-AF18-584C-830C-C99309700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EC056-AF22-C34A-878E-2271DE9BE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6E9-A022-A542-A800-74684A8DA4BA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B12B0-24D0-CC48-8007-A69598271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B4CA8-7562-E44E-AB6A-389D00DD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4A13-CF16-5043-A9EA-DE164810C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9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0E93A-C057-4545-B1C8-86940DF1C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ECF5F-CBB8-DA40-96E6-CE795F95B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998EB-22A2-3740-8576-E87F709B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6E9-A022-A542-A800-74684A8DA4BA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56649-8A3B-E04B-B320-058B176E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DFD2F-E51C-A84D-A351-89D52AA0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4A13-CF16-5043-A9EA-DE164810C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6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3F9A-08BF-6047-80E8-A074E6A1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410EB-77A8-F24E-A31C-806A11796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3054D-FBB2-F444-9A71-91F055AA5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6E9-A022-A542-A800-74684A8DA4BA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2CCE2-735F-6040-968A-5CA9BC1F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E889A-C043-5841-BA6F-A6351CD0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4A13-CF16-5043-A9EA-DE164810C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24B7-AE1F-B844-A670-570C43024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A34A-5BD9-B641-AB42-61D12B265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EB41F-D09D-764A-A49B-CCFE29DD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6E9-A022-A542-A800-74684A8DA4BA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27D19-6037-2548-9EE1-A0579A8E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8D042-C8F7-C943-A97A-4EFEC141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4A13-CF16-5043-A9EA-DE164810C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2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7936-FD63-1045-A105-C4AB6015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F396-4A64-CC45-AFD6-76C60ADE4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EBA92-BEB0-D24D-BACC-443832DC0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515E6-770C-8C44-BF88-CB76883B9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6E9-A022-A542-A800-74684A8DA4BA}" type="datetimeFigureOut">
              <a:rPr lang="en-US" smtClean="0"/>
              <a:t>6/19/19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A78A8-8080-B64A-A415-4F7438EB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5DBAA-7C17-C14B-A108-D1C043FF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4A13-CF16-5043-A9EA-DE164810C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7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0D40-D999-B246-9EAB-F5F00A88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F0241-D7F2-904F-8998-F2D26F202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859D4-A7E4-DF43-A1FA-5DD637AE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C73EE-7CF2-E74D-8497-3AD373E8D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1A65EC-73D7-AD45-BAAD-C08D31976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CCE0FA-95FD-1845-BCEB-F466F54C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6E9-A022-A542-A800-74684A8DA4BA}" type="datetimeFigureOut">
              <a:rPr lang="en-US" smtClean="0"/>
              <a:t>6/19/19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34D45-EF02-8548-AAEA-CA730A6B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00CBDC-6E8E-F54D-B9C5-50AFB048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4A13-CF16-5043-A9EA-DE164810C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0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0B55-A9A8-6E4B-B2CA-2EDFA8AF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C2D751-11FB-1548-BE83-0A7371C1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6E9-A022-A542-A800-74684A8DA4BA}" type="datetimeFigureOut">
              <a:rPr lang="en-US" smtClean="0"/>
              <a:t>6/19/19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10F3E-80C3-494C-A1EB-34DDFBA8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303DC-21A3-1B49-8566-570941B0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4A13-CF16-5043-A9EA-DE164810C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7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215522-7D30-064F-8B0B-A3265F25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6E9-A022-A542-A800-74684A8DA4BA}" type="datetimeFigureOut">
              <a:rPr lang="en-US" smtClean="0"/>
              <a:t>6/19/19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BDDED-4A39-3B4B-8002-4582A3F6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7E696-8D06-8442-B2F0-3F1508AD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4A13-CF16-5043-A9EA-DE164810C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1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04D5-5BBD-BC41-9892-A685BB46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28E50-FC8C-5549-88A8-2887A86D2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F4B2D-11B1-1640-9ACA-5C39FC2FE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43776-393A-1247-8082-B09B93CB9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6E9-A022-A542-A800-74684A8DA4BA}" type="datetimeFigureOut">
              <a:rPr lang="en-US" smtClean="0"/>
              <a:t>6/19/19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9F64-6AB4-2141-BB8C-C22F0DB9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0ED98-2016-214D-A2CA-27FC9642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4A13-CF16-5043-A9EA-DE164810C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7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DC45-A90E-FA41-835D-6B1BDCD3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991DEE-CC1C-8149-B464-57CBCF861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2DA0E-4615-2847-A932-56CFE9C04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918E8-AE7D-DF4E-858C-A63A30BD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6E9-A022-A542-A800-74684A8DA4BA}" type="datetimeFigureOut">
              <a:rPr lang="en-US" smtClean="0"/>
              <a:t>6/19/19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F86D0-AD78-8343-B189-18EBC915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8583D-A524-C64F-BFC2-61316AD3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4A13-CF16-5043-A9EA-DE164810C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1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83595B-448D-0342-9C89-7ADF729B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36426-F356-1E47-9443-3A3AC2FF0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F8450-8A5E-564C-B93D-DF7ED9808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916E9-A022-A542-A800-74684A8DA4BA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02A0A-1943-2341-8CA4-CCEE0E87C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FC728-4C21-C24B-8FF4-AE0A8CAA1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24A13-CF16-5043-A9EA-DE164810C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4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7.svg"/><Relationship Id="rId7" Type="http://schemas.openxmlformats.org/officeDocument/2006/relationships/image" Target="../media/image5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hyperlink" Target="https://aws.amazon.com/blogs/aws/s3-glacier-selec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aws.amazon.com/athena/latest/ug/orc.html" TargetMode="External"/><Relationship Id="rId3" Type="http://schemas.openxmlformats.org/officeDocument/2006/relationships/hyperlink" Target="https://docs.aws.amazon.com/athena/latest/ug/lazy-simple-serde.html" TargetMode="External"/><Relationship Id="rId7" Type="http://schemas.openxmlformats.org/officeDocument/2006/relationships/hyperlink" Target="https://docs.aws.amazon.com/athena/latest/ug/avro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aws.amazon.com/athena/latest/ug/json.html#openxjson" TargetMode="External"/><Relationship Id="rId11" Type="http://schemas.openxmlformats.org/officeDocument/2006/relationships/hyperlink" Target="https://docs.aws.amazon.com/athena/latest/ug/apache.html" TargetMode="External"/><Relationship Id="rId5" Type="http://schemas.openxmlformats.org/officeDocument/2006/relationships/hyperlink" Target="https://docs.aws.amazon.com/athena/latest/ug/json.html#hivejson" TargetMode="External"/><Relationship Id="rId10" Type="http://schemas.openxmlformats.org/officeDocument/2006/relationships/hyperlink" Target="https://docs.aws.amazon.com/athena/latest/ug/grok.html" TargetMode="External"/><Relationship Id="rId4" Type="http://schemas.openxmlformats.org/officeDocument/2006/relationships/hyperlink" Target="https://docs.aws.amazon.com/athena/latest/ug/csv.html" TargetMode="External"/><Relationship Id="rId9" Type="http://schemas.openxmlformats.org/officeDocument/2006/relationships/hyperlink" Target="https://docs.aws.amazon.com/athena/latest/ug/parquet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sv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awl/awesome-et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aws.amazon.com/blogs/big-data/easily-query-aws-service-logs-using-amazon-athena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aws.amazon.com/blogs/big-data/tag/amazon-athena/" TargetMode="External"/><Relationship Id="rId3" Type="http://schemas.openxmlformats.org/officeDocument/2006/relationships/hyperlink" Target="https://registry.opendata.aws/" TargetMode="External"/><Relationship Id="rId7" Type="http://schemas.openxmlformats.org/officeDocument/2006/relationships/hyperlink" Target="https://aws.amazon.com/blogs/big-data/tag/aws-glue/" TargetMode="External"/><Relationship Id="rId2" Type="http://schemas.openxmlformats.org/officeDocument/2006/relationships/hyperlink" Target="https://github.com/fivethirtyeight/da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aws.amazon.com/glue/latest/dg/aws-glue-programming-python-samples-legislators.html" TargetMode="External"/><Relationship Id="rId5" Type="http://schemas.openxmlformats.org/officeDocument/2006/relationships/hyperlink" Target="https://github.com/aws-samples/aws-glue-samples" TargetMode="External"/><Relationship Id="rId4" Type="http://schemas.openxmlformats.org/officeDocument/2006/relationships/hyperlink" Target="https://cloud.google.com/public-dataset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sv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32" Type="http://schemas.openxmlformats.org/officeDocument/2006/relationships/image" Target="../media/image39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sv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openxmlformats.org/officeDocument/2006/relationships/image" Target="../media/image37.svg"/><Relationship Id="rId8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8225-F71C-7C46-800B-62BEF84292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Athena &amp; Glue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C9DCF-45C6-5941-8A5F-5A2AB5D9EC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Jason Poley</a:t>
            </a:r>
          </a:p>
          <a:p>
            <a:r>
              <a:rPr lang="en-US" dirty="0"/>
              <a:t>Distinguished Engineer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00980-82CC-D14B-AA86-B531CB01E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243" y="4545835"/>
            <a:ext cx="5128054" cy="219970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8ABC8C2-3DB2-5C4F-BCCD-C5C76447A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62305" y="1116915"/>
            <a:ext cx="2564258" cy="256425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593FC78-A656-CE44-94EB-5949FAD563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9005" y="1123007"/>
            <a:ext cx="2564258" cy="256425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BF83144-641C-0D49-8CE7-C3465496CD8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7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30115" y="632417"/>
            <a:ext cx="1331769" cy="13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4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9AD13-0B5E-2046-BDBC-479337FA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96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Glue IAM Policy</a:t>
            </a:r>
          </a:p>
        </p:txBody>
      </p:sp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765A011-47AA-C44F-9EA8-22313612C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946" y="366768"/>
            <a:ext cx="8586758" cy="57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9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74F8-CABD-304D-94AD-D854FD9B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Athena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7EB7A-064E-444D-B09B-4D36DD26B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992" y="3643695"/>
            <a:ext cx="3180008" cy="5698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Serverless Query (SQL) on top of S3.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6F3EC67-6318-7D46-83D5-3D10BC2E7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7574" y="365125"/>
            <a:ext cx="2564258" cy="2564258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80D364F-4241-3D43-9BE7-704564AB0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39214"/>
            <a:ext cx="7936606" cy="452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5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9274F8-CABD-304D-94AD-D854FD9B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000000"/>
                </a:solidFill>
              </a:rPr>
              <a:t>http://prestodb.github.io/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008497F-EB79-114E-A086-F611FA371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7EB7A-064E-444D-B09B-4D36DD26B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Presto is an open source distributed SQL query engine for running interactive analytic queries against data sources of all sizes ranging from gigabytes to petabytes. </a:t>
            </a:r>
          </a:p>
          <a:p>
            <a:r>
              <a:rPr lang="en-US" sz="2000">
                <a:solidFill>
                  <a:srgbClr val="000000"/>
                </a:solidFill>
              </a:rPr>
              <a:t>Presto was designed and written from the ground up for interactive analytics and approaches the speed of commercial data warehouses while scaling to the size of organizations like Facebook. 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3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74F8-CABD-304D-94AD-D854FD9B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7EB7A-064E-444D-B09B-4D36DD26B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257" y="3152980"/>
            <a:ext cx="210164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Triggers</a:t>
            </a:r>
          </a:p>
          <a:p>
            <a:pPr marL="0" indent="0">
              <a:buNone/>
            </a:pPr>
            <a:r>
              <a:rPr lang="en-US" dirty="0"/>
              <a:t>Crawlers</a:t>
            </a:r>
          </a:p>
          <a:p>
            <a:pPr marL="0" indent="0">
              <a:buNone/>
            </a:pPr>
            <a:r>
              <a:rPr lang="en-US" dirty="0"/>
              <a:t>Jobs</a:t>
            </a:r>
          </a:p>
          <a:p>
            <a:pPr marL="0" indent="0">
              <a:buNone/>
            </a:pPr>
            <a:r>
              <a:rPr lang="en-US" dirty="0"/>
              <a:t>Connections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987E8C3-2010-524D-A7F2-89DC75EAD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0853" y="234599"/>
            <a:ext cx="2564258" cy="2564258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51B5C81-3681-9C44-9447-EB19E8814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26" y="1305844"/>
            <a:ext cx="8126020" cy="531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66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74F8-CABD-304D-94AD-D854FD9B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spark.apache.org</a:t>
            </a:r>
            <a:r>
              <a:rPr lang="en-US" dirty="0"/>
              <a:t>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7EB7A-064E-444D-B09B-4D36DD26B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94894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Spark is a general-purpose distributed data processing engine that is suitable for use in a wide range of circumstances. </a:t>
            </a:r>
          </a:p>
          <a:p>
            <a:pPr marL="0" indent="0">
              <a:buNone/>
            </a:pPr>
            <a:r>
              <a:rPr lang="en-US" dirty="0"/>
              <a:t>On top of the Spark core data processing engine, there are libraries for SQL, machine learning, graph computation, and stream processing, which can be used together in an application.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Code Written in Python / Scala (AWS)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7DAF5F7-FBBF-C649-99A0-DF0C82C0C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021" y="153862"/>
            <a:ext cx="3359689" cy="1748088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CFE20B-47BE-774E-A63D-11202DE83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765" y="4583238"/>
            <a:ext cx="41402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1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4500-9DB4-0C41-92F0-3B5C878F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  - Pros &amp;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E2FBE-409F-6641-A1E1-B502F338C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6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Pros</a:t>
            </a:r>
          </a:p>
          <a:p>
            <a:pPr marL="0" indent="0">
              <a:buNone/>
            </a:pPr>
            <a:r>
              <a:rPr lang="en-US" dirty="0"/>
              <a:t>Simple &amp; Serverless</a:t>
            </a:r>
          </a:p>
          <a:p>
            <a:pPr marL="0" indent="0">
              <a:buNone/>
            </a:pPr>
            <a:r>
              <a:rPr lang="en-US" dirty="0"/>
              <a:t>Lots of Integrations</a:t>
            </a:r>
          </a:p>
          <a:p>
            <a:pPr marL="0" indent="0">
              <a:buNone/>
            </a:pPr>
            <a:r>
              <a:rPr lang="en-US" dirty="0"/>
              <a:t>Security Model</a:t>
            </a:r>
          </a:p>
          <a:p>
            <a:pPr marL="0" indent="0">
              <a:buNone/>
            </a:pPr>
            <a:r>
              <a:rPr lang="en-US" dirty="0"/>
              <a:t>Fast to get started</a:t>
            </a:r>
          </a:p>
          <a:p>
            <a:pPr marL="0" indent="0">
              <a:buNone/>
            </a:pPr>
            <a:r>
              <a:rPr lang="en-US" dirty="0"/>
              <a:t>Pay for Usage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738E49-DB35-0840-B403-BEEFB1ECC1ED}"/>
              </a:ext>
            </a:extLst>
          </p:cNvPr>
          <p:cNvSpPr txBox="1">
            <a:spLocks/>
          </p:cNvSpPr>
          <p:nvPr/>
        </p:nvSpPr>
        <p:spPr>
          <a:xfrm>
            <a:off x="6299200" y="1809750"/>
            <a:ext cx="4876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Versioning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Vertical Autoscaling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Only supports python 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77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4500-9DB4-0C41-92F0-3B5C878F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Athena – Pros &amp;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E2FBE-409F-6641-A1E1-B502F338C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2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Pros</a:t>
            </a:r>
          </a:p>
          <a:p>
            <a:pPr marL="0" indent="0">
              <a:buNone/>
            </a:pPr>
            <a:r>
              <a:rPr lang="en-US" dirty="0"/>
              <a:t>Simple &amp; Serverless</a:t>
            </a:r>
          </a:p>
          <a:p>
            <a:pPr marL="0" indent="0">
              <a:buNone/>
            </a:pPr>
            <a:r>
              <a:rPr lang="en-US" dirty="0"/>
              <a:t>Pay for Usage</a:t>
            </a:r>
          </a:p>
          <a:p>
            <a:pPr marL="0" indent="0">
              <a:buNone/>
            </a:pPr>
            <a:r>
              <a:rPr lang="en-US" dirty="0"/>
              <a:t>Rapid Prototyping</a:t>
            </a:r>
          </a:p>
          <a:p>
            <a:pPr marL="0" indent="0">
              <a:buNone/>
            </a:pPr>
            <a:r>
              <a:rPr lang="en-US" dirty="0"/>
              <a:t>Cheaper Storage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A0A799-370C-AA42-B499-CA8A70B2DFB8}"/>
              </a:ext>
            </a:extLst>
          </p:cNvPr>
          <p:cNvSpPr txBox="1">
            <a:spLocks/>
          </p:cNvSpPr>
          <p:nvPr/>
        </p:nvSpPr>
        <p:spPr>
          <a:xfrm>
            <a:off x="6477000" y="1697038"/>
            <a:ext cx="4876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Cons</a:t>
            </a:r>
          </a:p>
          <a:p>
            <a:pPr marL="0" indent="0">
              <a:buNone/>
            </a:pPr>
            <a:r>
              <a:rPr lang="en-US" dirty="0"/>
              <a:t>No support for custom SerDes</a:t>
            </a:r>
          </a:p>
          <a:p>
            <a:pPr marL="0" indent="0">
              <a:buNone/>
            </a:pPr>
            <a:r>
              <a:rPr lang="en-US" dirty="0"/>
              <a:t>No support for custom Functions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67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74F8-CABD-304D-94AD-D854FD9B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S3 &amp; Glacier Select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61A3BF-D5D5-BB4D-8278-4E94FFB9D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0301" y="681037"/>
            <a:ext cx="469900" cy="4699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DA9B2FE-C959-F347-9E7E-5CDB7E1E2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2667" y="666582"/>
            <a:ext cx="469900" cy="4699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90865B2-6B94-2948-A02E-1A39A956F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06484" y="681037"/>
            <a:ext cx="469900" cy="4699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E77A027-525A-1647-96DC-C944B3A32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00" y="4950182"/>
            <a:ext cx="11014899" cy="15426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enables applications to retrieve only a subset of data from an object by using simple SQL expressions. By using S3 Select to retrieve only the data needed by your application, you can achieve drastic performance increases – in many cases you can get as much as a 400% improvement.</a:t>
            </a:r>
          </a:p>
        </p:txBody>
      </p:sp>
      <p:pic>
        <p:nvPicPr>
          <p:cNvPr id="20" name="Picture 1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EA9A9A3-46AB-3148-8EC3-9A5E21141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4101" y="1150937"/>
            <a:ext cx="4851400" cy="2482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239B3E-1450-0C45-8BF9-050ADE052426}"/>
              </a:ext>
            </a:extLst>
          </p:cNvPr>
          <p:cNvSpPr txBox="1"/>
          <p:nvPr/>
        </p:nvSpPr>
        <p:spPr>
          <a:xfrm>
            <a:off x="6384101" y="4002809"/>
            <a:ext cx="523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9"/>
              </a:rPr>
              <a:t>https://aws.amazon.com/blogs/aws/s3-glacier-select/</a:t>
            </a:r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F698C0-8C76-0D4A-B243-9538448A18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1264801"/>
            <a:ext cx="5155163" cy="34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9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74F8-CABD-304D-94AD-D854FD9B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Athena Pricing</a:t>
            </a:r>
          </a:p>
        </p:txBody>
      </p:sp>
      <p:pic>
        <p:nvPicPr>
          <p:cNvPr id="8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E43DD8B-DE95-7641-8654-3B1B8ACEF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2931" y="1571374"/>
            <a:ext cx="7182853" cy="5007999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B26F106-707A-204F-8D8A-870A7B182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402346"/>
            <a:ext cx="629486" cy="629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D4E9E5-F399-DC4A-819F-096825F66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5784" y="573296"/>
            <a:ext cx="1008016" cy="7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09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B6B64-116D-EB47-9C32-62518F3F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Athena History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5E3A0C-07E1-EE45-9BB4-F5EFB0BCF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60" y="1585075"/>
            <a:ext cx="9878412" cy="48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2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E2719-B9E5-5E4E-9536-C09E9DCA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05" y="686635"/>
            <a:ext cx="1098483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500"/>
              <a:t>DATA</a:t>
            </a:r>
            <a:endParaRPr lang="en-US" sz="40500" dirty="0"/>
          </a:p>
        </p:txBody>
      </p:sp>
    </p:spTree>
    <p:extLst>
      <p:ext uri="{BB962C8B-B14F-4D97-AF65-F5344CB8AC3E}">
        <p14:creationId xmlns:p14="http://schemas.microsoft.com/office/powerpoint/2010/main" val="584995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74F8-CABD-304D-94AD-D854FD9B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Glue Pricing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4E9E5-F399-DC4A-819F-096825F66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784" y="573296"/>
            <a:ext cx="1008016" cy="78990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E80462-00CE-6542-A2C6-E2E7528E5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$0.44 per DPU-Hour, billed per second, with a 10-minute minimum for each ETL job of type Apache Spark</a:t>
            </a:r>
          </a:p>
          <a:p>
            <a:r>
              <a:rPr lang="en-US" dirty="0"/>
              <a:t>$0.44 per DPU-Hour, billed per second, with a 1-minute minimum for each ETL job of type Python shell</a:t>
            </a:r>
          </a:p>
          <a:p>
            <a:r>
              <a:rPr lang="en-US" dirty="0"/>
              <a:t>$0.44 per DPU-Hour, billed per second, with a 10-minute minimum for each provisioned development endpoint</a:t>
            </a:r>
          </a:p>
          <a:p>
            <a:endParaRPr lang="en-US" dirty="0"/>
          </a:p>
          <a:p>
            <a:r>
              <a:rPr lang="en-US" dirty="0"/>
              <a:t>DPU = Data Processing Unit = 4 vCPU &amp; 16 GB Memory </a:t>
            </a:r>
          </a:p>
          <a:p>
            <a:pPr lvl="1"/>
            <a:r>
              <a:rPr lang="en-US" dirty="0"/>
              <a:t>Spark requires 2 DPU where Python Shell can run on less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50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353F3-CC67-D34A-BC37-891DE760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File Formats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4B33DD-F193-7644-823E-A3A7D5709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244611"/>
            <a:ext cx="3425609" cy="2123877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20DABE-0F11-114C-8084-F9EAB6DCF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1512593"/>
            <a:ext cx="3433324" cy="158791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EB6561-6067-4D44-8CF1-38FE90900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725" y="912218"/>
            <a:ext cx="3423916" cy="283329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08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0121-4FC7-9B4C-B0A1-648FA0BF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3515"/>
            <a:ext cx="10515600" cy="1325563"/>
          </a:xfrm>
        </p:spPr>
        <p:txBody>
          <a:bodyPr/>
          <a:lstStyle/>
          <a:p>
            <a:r>
              <a:rPr lang="en-US" dirty="0"/>
              <a:t>SerDes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5C51C7-C49C-A445-B80C-27B992050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842222"/>
              </p:ext>
            </p:extLst>
          </p:nvPr>
        </p:nvGraphicFramePr>
        <p:xfrm>
          <a:off x="1069207" y="817120"/>
          <a:ext cx="10515600" cy="5879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2237938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8939484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837479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Data Format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SerDe</a:t>
                      </a:r>
                      <a:r>
                        <a:rPr lang="en-US" sz="1000" dirty="0"/>
                        <a:t> types supported in Athena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0647089"/>
                  </a:ext>
                </a:extLst>
              </a:tr>
              <a:tr h="905621">
                <a:tc>
                  <a:txBody>
                    <a:bodyPr/>
                    <a:lstStyle/>
                    <a:p>
                      <a:r>
                        <a:rPr lang="en-US" sz="1000" dirty="0"/>
                        <a:t>CSV (Comma-Separated Values)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For data in CSV, each line represents a data record, and each record consists of one or more fields, separated by commas.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/>
                        <a:t>Use the </a:t>
                      </a:r>
                      <a:r>
                        <a:rPr lang="en-US" sz="1000">
                          <a:hlinkClick r:id="rId3"/>
                        </a:rPr>
                        <a:t>LazySimpleSerDe for CSV, TSV, and Custom-Delimited Files</a:t>
                      </a:r>
                      <a:r>
                        <a:rPr lang="en-US" sz="1000"/>
                        <a:t> if your data does not include values enclosed in quotes.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/>
                        <a:t>Use the </a:t>
                      </a:r>
                      <a:r>
                        <a:rPr lang="en-US" sz="1000">
                          <a:hlinkClick r:id="rId4"/>
                        </a:rPr>
                        <a:t>OpenCSVSerDe for Processing CSV</a:t>
                      </a:r>
                      <a:r>
                        <a:rPr lang="en-US" sz="1000"/>
                        <a:t> when your data includes quotes in values, or different separator or escape characters.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3914614"/>
                  </a:ext>
                </a:extLst>
              </a:tr>
              <a:tr h="597276">
                <a:tc>
                  <a:txBody>
                    <a:bodyPr/>
                    <a:lstStyle/>
                    <a:p>
                      <a:r>
                        <a:rPr lang="en-US" sz="1000"/>
                        <a:t>TSV (Tab-Separated Values)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For data in TSV, each line represents a data record, and each record consists of one or more fields, separated by tabs.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Use the </a:t>
                      </a:r>
                      <a:r>
                        <a:rPr lang="en-US" sz="1000">
                          <a:hlinkClick r:id="rId3"/>
                        </a:rPr>
                        <a:t>LazySimpleSerDe for CSV, TSV, and Custom-Delimited Files</a:t>
                      </a:r>
                      <a:r>
                        <a:rPr lang="en-US" sz="1000"/>
                        <a:t> and specify the separator character as FIELDS TERMINATED BY '\t'.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094116"/>
                  </a:ext>
                </a:extLst>
              </a:tr>
              <a:tr h="597275">
                <a:tc>
                  <a:txBody>
                    <a:bodyPr/>
                    <a:lstStyle/>
                    <a:p>
                      <a:r>
                        <a:rPr lang="en-US" sz="1000"/>
                        <a:t>Custom-Delimited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For data in this format, each line represents a data record, and records are separated by custom delimiters.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Use the </a:t>
                      </a:r>
                      <a:r>
                        <a:rPr lang="en-US" sz="1000">
                          <a:hlinkClick r:id="rId3"/>
                        </a:rPr>
                        <a:t>LazySimpleSerDe for CSV, TSV, and Custom-Delimited Files</a:t>
                      </a:r>
                      <a:r>
                        <a:rPr lang="en-US" sz="1000"/>
                        <a:t> and specify custom delimiters.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4343455"/>
                  </a:ext>
                </a:extLst>
              </a:tr>
              <a:tr h="597276">
                <a:tc>
                  <a:txBody>
                    <a:bodyPr/>
                    <a:lstStyle/>
                    <a:p>
                      <a:r>
                        <a:rPr lang="en-US" sz="1000"/>
                        <a:t>JSON (JavaScript Object Notation)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For JSON data, each line represents a data record, and each record consists of attribute–value pairs and arrays, separated by commas.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/>
                        <a:t>Use the </a:t>
                      </a:r>
                      <a:r>
                        <a:rPr lang="en-US" sz="1000">
                          <a:hlinkClick r:id="rId5"/>
                        </a:rPr>
                        <a:t>Hive JSON SerDe</a:t>
                      </a:r>
                      <a:r>
                        <a:rPr lang="en-US" sz="1000"/>
                        <a:t>.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/>
                        <a:t>Use the </a:t>
                      </a:r>
                      <a:r>
                        <a:rPr lang="en-US" sz="1000">
                          <a:hlinkClick r:id="rId6"/>
                        </a:rPr>
                        <a:t>OpenX JSON SerDe</a:t>
                      </a:r>
                      <a:r>
                        <a:rPr lang="en-US" sz="1000"/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7645325"/>
                  </a:ext>
                </a:extLst>
              </a:tr>
              <a:tr h="652993">
                <a:tc>
                  <a:txBody>
                    <a:bodyPr/>
                    <a:lstStyle/>
                    <a:p>
                      <a:r>
                        <a:rPr lang="en-US" sz="1000"/>
                        <a:t>Apache Avro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A format for storing data in Hadoop that uses JSON-based schemas for record values.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Use the </a:t>
                      </a:r>
                      <a:r>
                        <a:rPr lang="en-US" sz="1000">
                          <a:hlinkClick r:id="rId7"/>
                        </a:rPr>
                        <a:t>Avro SerDe</a:t>
                      </a:r>
                      <a:r>
                        <a:rPr lang="en-US" sz="1000"/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1415490"/>
                  </a:ext>
                </a:extLst>
              </a:tr>
              <a:tr h="457095">
                <a:tc>
                  <a:txBody>
                    <a:bodyPr/>
                    <a:lstStyle/>
                    <a:p>
                      <a:r>
                        <a:rPr lang="en-US" sz="1000"/>
                        <a:t>ORC (Optimized Row Columnar)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A format for optimized columnar storage of Hive data.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Use the </a:t>
                      </a:r>
                      <a:r>
                        <a:rPr lang="en-US" sz="1000">
                          <a:hlinkClick r:id="rId8"/>
                        </a:rPr>
                        <a:t>ORC SerDe</a:t>
                      </a:r>
                      <a:r>
                        <a:rPr lang="en-US" sz="1000"/>
                        <a:t> and ZLIB compression.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8466252"/>
                  </a:ext>
                </a:extLst>
              </a:tr>
              <a:tr h="457095">
                <a:tc>
                  <a:txBody>
                    <a:bodyPr/>
                    <a:lstStyle/>
                    <a:p>
                      <a:r>
                        <a:rPr lang="en-US" sz="1000"/>
                        <a:t>Apache Parquet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A format for columnar storage of data in Hadoop.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Use the </a:t>
                      </a:r>
                      <a:r>
                        <a:rPr lang="en-US" sz="1000">
                          <a:hlinkClick r:id="rId9"/>
                        </a:rPr>
                        <a:t>Parquet SerDe</a:t>
                      </a:r>
                      <a:r>
                        <a:rPr lang="en-US" sz="1000"/>
                        <a:t> and SNAPPY compression.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862847"/>
                  </a:ext>
                </a:extLst>
              </a:tr>
              <a:tr h="457095">
                <a:tc>
                  <a:txBody>
                    <a:bodyPr/>
                    <a:lstStyle/>
                    <a:p>
                      <a:r>
                        <a:rPr lang="en-US" sz="1000"/>
                        <a:t>Logstash logs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A format for storing logs in Logstash.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Use the </a:t>
                      </a:r>
                      <a:r>
                        <a:rPr lang="en-US" sz="1000">
                          <a:hlinkClick r:id="rId10"/>
                        </a:rPr>
                        <a:t>Grok SerDe</a:t>
                      </a:r>
                      <a:r>
                        <a:rPr lang="en-US" sz="1000"/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523378"/>
                  </a:ext>
                </a:extLst>
              </a:tr>
              <a:tr h="457095">
                <a:tc>
                  <a:txBody>
                    <a:bodyPr/>
                    <a:lstStyle/>
                    <a:p>
                      <a:r>
                        <a:rPr lang="en-US" sz="1000"/>
                        <a:t>Apache WebServer logs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A format for storing logs in Apache WebServer.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Use the </a:t>
                      </a:r>
                      <a:r>
                        <a:rPr lang="en-US" sz="1000">
                          <a:hlinkClick r:id="rId11"/>
                        </a:rPr>
                        <a:t>RegexSerDe for Processing Apache Web Server Logs</a:t>
                      </a:r>
                      <a:r>
                        <a:rPr lang="en-US" sz="1000"/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968311"/>
                  </a:ext>
                </a:extLst>
              </a:tr>
              <a:tr h="457095">
                <a:tc>
                  <a:txBody>
                    <a:bodyPr/>
                    <a:lstStyle/>
                    <a:p>
                      <a:r>
                        <a:rPr lang="en-US" sz="1000"/>
                        <a:t>CloudTrail logs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 format for storing logs in CloudTrail.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373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590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8235-B553-B649-A1DB-C3CECBFD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on Read vs Schema on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D1D47-6E08-564B-AB3D-8DDEF9897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684" y="1968250"/>
            <a:ext cx="461611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Schema on Read</a:t>
            </a:r>
          </a:p>
          <a:p>
            <a:pPr>
              <a:buFontTx/>
              <a:buChar char="-"/>
            </a:pPr>
            <a:r>
              <a:rPr lang="en-US" dirty="0"/>
              <a:t>Slower results</a:t>
            </a:r>
          </a:p>
          <a:p>
            <a:pPr>
              <a:buFontTx/>
              <a:buChar char="-"/>
            </a:pPr>
            <a:r>
              <a:rPr lang="en-US" dirty="0"/>
              <a:t>Unstructured</a:t>
            </a:r>
          </a:p>
          <a:p>
            <a:pPr>
              <a:buFontTx/>
              <a:buChar char="-"/>
            </a:pPr>
            <a:r>
              <a:rPr lang="en-US" dirty="0"/>
              <a:t>Very Flexible</a:t>
            </a:r>
          </a:p>
          <a:p>
            <a:pPr>
              <a:buFontTx/>
              <a:buChar char="-"/>
            </a:pPr>
            <a:r>
              <a:rPr lang="en-US" dirty="0"/>
              <a:t>No DDL - SQL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B3512C-94D8-9C46-8696-C0C4A9A6516D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46161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Schema on Write</a:t>
            </a:r>
          </a:p>
          <a:p>
            <a:pPr>
              <a:buFontTx/>
              <a:buChar char="-"/>
            </a:pPr>
            <a:r>
              <a:rPr lang="en-US" dirty="0"/>
              <a:t>Faster results</a:t>
            </a:r>
          </a:p>
          <a:p>
            <a:pPr>
              <a:buFontTx/>
              <a:buChar char="-"/>
            </a:pPr>
            <a:r>
              <a:rPr lang="en-US" dirty="0"/>
              <a:t>Structured</a:t>
            </a:r>
          </a:p>
          <a:p>
            <a:pPr>
              <a:buFontTx/>
              <a:buChar char="-"/>
            </a:pPr>
            <a:r>
              <a:rPr lang="en-US" dirty="0"/>
              <a:t>Not flexible</a:t>
            </a:r>
          </a:p>
          <a:p>
            <a:pPr>
              <a:buFontTx/>
              <a:buChar char="-"/>
            </a:pPr>
            <a:r>
              <a:rPr lang="en-US" dirty="0"/>
              <a:t>SQL</a:t>
            </a:r>
          </a:p>
        </p:txBody>
      </p:sp>
    </p:spTree>
    <p:extLst>
      <p:ext uri="{BB962C8B-B14F-4D97-AF65-F5344CB8AC3E}">
        <p14:creationId xmlns:p14="http://schemas.microsoft.com/office/powerpoint/2010/main" val="1420770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74F8-CABD-304D-94AD-D854FD9B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Query Output Destinations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798E45-92E2-0F4A-925F-783909AEE91D}"/>
              </a:ext>
            </a:extLst>
          </p:cNvPr>
          <p:cNvGrpSpPr/>
          <p:nvPr/>
        </p:nvGrpSpPr>
        <p:grpSpPr>
          <a:xfrm>
            <a:off x="824755" y="1959319"/>
            <a:ext cx="1906749" cy="1014515"/>
            <a:chOff x="2008445" y="1098191"/>
            <a:chExt cx="1906749" cy="101451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A8320-6153-FE49-8CCE-0442DA9CE978}"/>
                </a:ext>
              </a:extLst>
            </p:cNvPr>
            <p:cNvSpPr txBox="1"/>
            <p:nvPr/>
          </p:nvSpPr>
          <p:spPr>
            <a:xfrm>
              <a:off x="2008445" y="1804929"/>
              <a:ext cx="19067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+mj-lt"/>
                  <a:ea typeface="Amazon Ember" panose="020B0603020204020204" pitchFamily="34" charset="0"/>
                  <a:cs typeface="Amazon Ember" panose="020B0603020204020204" pitchFamily="34" charset="0"/>
                </a:rPr>
                <a:t>Amazon </a:t>
              </a:r>
              <a:r>
                <a:rPr lang="en-US" sz="1400" dirty="0" err="1">
                  <a:solidFill>
                    <a:srgbClr val="000000"/>
                  </a:solidFill>
                  <a:latin typeface="+mj-lt"/>
                  <a:ea typeface="Amazon Ember" panose="020B0603020204020204" pitchFamily="34" charset="0"/>
                  <a:cs typeface="Amazon Ember" panose="020B0603020204020204" pitchFamily="34" charset="0"/>
                </a:rPr>
                <a:t>QuickSight</a:t>
              </a:r>
              <a:endParaRPr lang="en-US" sz="1400" dirty="0">
                <a:latin typeface="+mj-lt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BF5031B-D7B5-674F-BEF5-8D4E360A4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6219" y="1098191"/>
              <a:ext cx="711200" cy="7112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57617D-3EB5-DC48-BE73-47C5996216EA}"/>
              </a:ext>
            </a:extLst>
          </p:cNvPr>
          <p:cNvGrpSpPr/>
          <p:nvPr/>
        </p:nvGrpSpPr>
        <p:grpSpPr>
          <a:xfrm>
            <a:off x="7847224" y="1540185"/>
            <a:ext cx="2212547" cy="1080281"/>
            <a:chOff x="9088244" y="1232969"/>
            <a:chExt cx="2212547" cy="108028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1BAD14-E2FE-1E46-A132-6FFB0A420AFB}"/>
                </a:ext>
              </a:extLst>
            </p:cNvPr>
            <p:cNvSpPr txBox="1"/>
            <p:nvPr/>
          </p:nvSpPr>
          <p:spPr>
            <a:xfrm>
              <a:off x="9088244" y="2005473"/>
              <a:ext cx="2212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SageMaker</a:t>
              </a:r>
              <a:endParaRPr lang="en-US" sz="1400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79928E2-DC12-CB4D-872A-FC420FD29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94386" y="1232969"/>
              <a:ext cx="711200" cy="7112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D5686D7-CE1E-934A-8978-A656404AC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9771" y="5870578"/>
            <a:ext cx="1688638" cy="901700"/>
          </a:xfrm>
          <a:prstGeom prst="rect">
            <a:avLst/>
          </a:prstGeom>
        </p:spPr>
      </p:pic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4BB59FB7-F89D-5640-BBD3-1B11533E3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4167" y="6121600"/>
            <a:ext cx="2301904" cy="371275"/>
          </a:xfrm>
          <a:prstGeom prst="rect">
            <a:avLst/>
          </a:prstGeom>
        </p:spPr>
      </p:pic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EF985A-C951-5241-9B85-5611E8C785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9916" y="2965254"/>
            <a:ext cx="4498493" cy="2811558"/>
          </a:xfrm>
          <a:prstGeom prst="rect">
            <a:avLst/>
          </a:prstGeom>
        </p:spPr>
      </p:pic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CD4875-CEBD-9E4A-91F0-FAE9AC8ACF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9330" y="1731583"/>
            <a:ext cx="3368385" cy="2467342"/>
          </a:xfrm>
          <a:prstGeom prst="rect">
            <a:avLst/>
          </a:prstGeom>
        </p:spPr>
      </p:pic>
      <p:pic>
        <p:nvPicPr>
          <p:cNvPr id="21" name="Picture 2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ECFDB14-1783-FE49-89B5-E97E48C9BC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351" y="3429000"/>
            <a:ext cx="5035550" cy="318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91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274F8-CABD-304D-94AD-D854FD9B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Best Practices &amp; Optimizations</a:t>
            </a:r>
          </a:p>
        </p:txBody>
      </p:sp>
      <p:graphicFrame>
        <p:nvGraphicFramePr>
          <p:cNvPr id="13" name="TextBox 10">
            <a:extLst>
              <a:ext uri="{FF2B5EF4-FFF2-40B4-BE49-F238E27FC236}">
                <a16:creationId xmlns:a16="http://schemas.microsoft.com/office/drawing/2014/main" id="{8C79CB7F-2E8C-4D25-837A-E0C89459C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70839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014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74F8-CABD-304D-94AD-D854FD9B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Other Solutions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66A5EA-28EE-674C-B289-6D4BF0230A40}"/>
              </a:ext>
            </a:extLst>
          </p:cNvPr>
          <p:cNvSpPr txBox="1"/>
          <p:nvPr/>
        </p:nvSpPr>
        <p:spPr>
          <a:xfrm>
            <a:off x="838200" y="1608292"/>
            <a:ext cx="196585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Spark</a:t>
            </a:r>
          </a:p>
          <a:p>
            <a:r>
              <a:rPr lang="en-US" dirty="0"/>
              <a:t>Presto</a:t>
            </a:r>
          </a:p>
          <a:p>
            <a:r>
              <a:rPr lang="en-US" dirty="0"/>
              <a:t>Airflow</a:t>
            </a:r>
          </a:p>
          <a:p>
            <a:r>
              <a:rPr lang="en-US" dirty="0" err="1"/>
              <a:t>Flink</a:t>
            </a:r>
            <a:endParaRPr lang="en-US" dirty="0"/>
          </a:p>
          <a:p>
            <a:r>
              <a:rPr lang="en-US" dirty="0"/>
              <a:t>Kafka</a:t>
            </a:r>
          </a:p>
          <a:p>
            <a:r>
              <a:rPr lang="en-US" dirty="0" err="1"/>
              <a:t>NiFi</a:t>
            </a:r>
            <a:endParaRPr lang="en-US" dirty="0"/>
          </a:p>
          <a:p>
            <a:r>
              <a:rPr lang="en-US" dirty="0" err="1"/>
              <a:t>CloverETL</a:t>
            </a:r>
            <a:endParaRPr lang="en-US" dirty="0"/>
          </a:p>
          <a:p>
            <a:r>
              <a:rPr lang="en-US" dirty="0"/>
              <a:t>Talend</a:t>
            </a:r>
          </a:p>
          <a:p>
            <a:r>
              <a:rPr lang="en-US" dirty="0"/>
              <a:t>Ab Initio</a:t>
            </a:r>
          </a:p>
          <a:p>
            <a:r>
              <a:rPr lang="en-US" dirty="0" err="1"/>
              <a:t>Attunity</a:t>
            </a:r>
            <a:endParaRPr lang="en-US" dirty="0"/>
          </a:p>
          <a:p>
            <a:r>
              <a:rPr lang="en-US" dirty="0"/>
              <a:t>Informatica</a:t>
            </a:r>
          </a:p>
          <a:p>
            <a:r>
              <a:rPr lang="en-US" dirty="0"/>
              <a:t>Pentaho</a:t>
            </a:r>
          </a:p>
          <a:p>
            <a:r>
              <a:rPr lang="en-US" dirty="0"/>
              <a:t>SSIS</a:t>
            </a:r>
          </a:p>
          <a:p>
            <a:r>
              <a:rPr lang="en-US" dirty="0"/>
              <a:t>Oracle </a:t>
            </a:r>
            <a:r>
              <a:rPr lang="en-US" dirty="0" err="1"/>
              <a:t>GoldenGate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D0F586-B17E-0541-AB56-B32178ABCE37}"/>
              </a:ext>
            </a:extLst>
          </p:cNvPr>
          <p:cNvSpPr txBox="1"/>
          <p:nvPr/>
        </p:nvSpPr>
        <p:spPr>
          <a:xfrm>
            <a:off x="5026636" y="2152224"/>
            <a:ext cx="20522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S3 Select</a:t>
            </a:r>
          </a:p>
          <a:p>
            <a:r>
              <a:rPr lang="en-US" dirty="0"/>
              <a:t>Data Pipeline</a:t>
            </a:r>
          </a:p>
          <a:p>
            <a:r>
              <a:rPr lang="en-US" dirty="0"/>
              <a:t>Hive</a:t>
            </a:r>
          </a:p>
          <a:p>
            <a:r>
              <a:rPr lang="en-US" dirty="0"/>
              <a:t>EMR – Sqoop</a:t>
            </a:r>
          </a:p>
          <a:p>
            <a:r>
              <a:rPr lang="en-US" dirty="0"/>
              <a:t>AWS Batch</a:t>
            </a:r>
          </a:p>
          <a:p>
            <a:r>
              <a:rPr lang="en-US" dirty="0"/>
              <a:t>AWS SWF</a:t>
            </a:r>
          </a:p>
          <a:p>
            <a:r>
              <a:rPr lang="en-US" dirty="0"/>
              <a:t>AWS Step Functions</a:t>
            </a:r>
          </a:p>
          <a:p>
            <a:r>
              <a:rPr lang="en-US" dirty="0"/>
              <a:t>Redshift Spectrum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1B70C-ADE7-6A4C-AEE3-B07421B369E4}"/>
              </a:ext>
            </a:extLst>
          </p:cNvPr>
          <p:cNvSpPr txBox="1"/>
          <p:nvPr/>
        </p:nvSpPr>
        <p:spPr>
          <a:xfrm>
            <a:off x="8826501" y="2453948"/>
            <a:ext cx="25272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SnowFlake</a:t>
            </a:r>
            <a:endParaRPr lang="en-US" dirty="0"/>
          </a:p>
          <a:p>
            <a:r>
              <a:rPr lang="en-US" dirty="0"/>
              <a:t>Google </a:t>
            </a:r>
            <a:r>
              <a:rPr lang="en-US" dirty="0" err="1"/>
              <a:t>BigQuery</a:t>
            </a:r>
            <a:endParaRPr lang="en-US" dirty="0"/>
          </a:p>
          <a:p>
            <a:r>
              <a:rPr lang="en-US" dirty="0"/>
              <a:t>Google Dataflow</a:t>
            </a:r>
          </a:p>
          <a:p>
            <a:r>
              <a:rPr lang="en-US" dirty="0"/>
              <a:t>Azure ETL</a:t>
            </a:r>
          </a:p>
          <a:p>
            <a:r>
              <a:rPr lang="en-US" dirty="0" err="1"/>
              <a:t>Datapine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6C925-53DA-D84D-806F-18B73582C1A5}"/>
              </a:ext>
            </a:extLst>
          </p:cNvPr>
          <p:cNvSpPr txBox="1"/>
          <p:nvPr/>
        </p:nvSpPr>
        <p:spPr>
          <a:xfrm>
            <a:off x="3554440" y="6031240"/>
            <a:ext cx="380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https://github.com/pawl/awesome-etl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33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35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274F8-CABD-304D-94AD-D854FD9B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Simple Examples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EBB0AB-C4A4-3042-9EFB-837E9F736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329" y="1829504"/>
            <a:ext cx="8047776" cy="319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94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74F8-CABD-304D-94AD-D854FD9B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72" y="2455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AWS 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Use Cases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EF5D8-0210-5F49-8E8A-57A5CB3134FE}"/>
              </a:ext>
            </a:extLst>
          </p:cNvPr>
          <p:cNvSpPr txBox="1"/>
          <p:nvPr/>
        </p:nvSpPr>
        <p:spPr>
          <a:xfrm>
            <a:off x="4109883" y="445168"/>
            <a:ext cx="39722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VPC Flow Logs Capture </a:t>
            </a:r>
          </a:p>
          <a:p>
            <a:r>
              <a:rPr lang="en-US" dirty="0" err="1"/>
              <a:t>Cloudtrail</a:t>
            </a:r>
            <a:r>
              <a:rPr lang="en-US" dirty="0"/>
              <a:t> with S3 Object Lock</a:t>
            </a:r>
          </a:p>
          <a:p>
            <a:r>
              <a:rPr lang="en-US" dirty="0"/>
              <a:t>AWS Config Logs</a:t>
            </a:r>
          </a:p>
          <a:p>
            <a:r>
              <a:rPr lang="en-US" dirty="0"/>
              <a:t>AWS Macie Logs</a:t>
            </a:r>
          </a:p>
          <a:p>
            <a:r>
              <a:rPr lang="en-US" dirty="0" err="1"/>
              <a:t>WebLogs</a:t>
            </a:r>
            <a:endParaRPr lang="en-US" dirty="0"/>
          </a:p>
          <a:p>
            <a:r>
              <a:rPr lang="en-US" dirty="0"/>
              <a:t>AWS Billing Data</a:t>
            </a:r>
          </a:p>
          <a:p>
            <a:r>
              <a:rPr lang="en-US" dirty="0"/>
              <a:t>CloudWatch Log Data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82BC0-B6EF-4049-9712-C92E9465CB3B}"/>
              </a:ext>
            </a:extLst>
          </p:cNvPr>
          <p:cNvSpPr txBox="1"/>
          <p:nvPr/>
        </p:nvSpPr>
        <p:spPr>
          <a:xfrm>
            <a:off x="1838425" y="6102416"/>
            <a:ext cx="8970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https://aws.amazon.com/blogs/big-data/easily-query-aws-service-logs-using-amazon-athena/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FC51D0-7730-5245-901C-3F9A73B94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26" y="2676895"/>
            <a:ext cx="8787865" cy="31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65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D9636340-FDE4-E34E-95BE-BE5AD0424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6846"/>
            <a:ext cx="8942804" cy="680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4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7FCB365-54F9-7740-A482-A3642741C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773" y="300370"/>
            <a:ext cx="8223827" cy="62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68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FFB656-4892-3645-9584-C8CD4B623282}"/>
              </a:ext>
            </a:extLst>
          </p:cNvPr>
          <p:cNvSpPr txBox="1"/>
          <p:nvPr/>
        </p:nvSpPr>
        <p:spPr>
          <a:xfrm>
            <a:off x="596900" y="457200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to go next?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F648F0-BCD3-974A-8435-61742A968ABD}"/>
              </a:ext>
            </a:extLst>
          </p:cNvPr>
          <p:cNvSpPr txBox="1"/>
          <p:nvPr/>
        </p:nvSpPr>
        <p:spPr>
          <a:xfrm>
            <a:off x="678849" y="1474269"/>
            <a:ext cx="6439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Sources</a:t>
            </a:r>
          </a:p>
          <a:p>
            <a:r>
              <a:rPr lang="en-US" dirty="0"/>
              <a:t>538 - </a:t>
            </a:r>
            <a:r>
              <a:rPr lang="en-US" dirty="0">
                <a:hlinkClick r:id="rId2"/>
              </a:rPr>
              <a:t>https://github.com/fivethirtyeight/data</a:t>
            </a:r>
            <a:endParaRPr lang="en-US" dirty="0"/>
          </a:p>
          <a:p>
            <a:r>
              <a:rPr lang="en-US" dirty="0"/>
              <a:t>AWS Registry of Open Data - </a:t>
            </a:r>
            <a:r>
              <a:rPr lang="en-US" dirty="0">
                <a:hlinkClick r:id="rId3"/>
              </a:rPr>
              <a:t>https://registry.opendata.aws/</a:t>
            </a:r>
            <a:endParaRPr lang="en-US" dirty="0"/>
          </a:p>
          <a:p>
            <a:r>
              <a:rPr lang="en-US" dirty="0"/>
              <a:t>Google Open Datasets - </a:t>
            </a:r>
            <a:r>
              <a:rPr lang="en-US" dirty="0">
                <a:hlinkClick r:id="rId4"/>
              </a:rPr>
              <a:t>https://cloud.google.com/public-datasets/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665A58-B098-C04E-BCEC-7923E03A250C}"/>
              </a:ext>
            </a:extLst>
          </p:cNvPr>
          <p:cNvSpPr txBox="1"/>
          <p:nvPr/>
        </p:nvSpPr>
        <p:spPr>
          <a:xfrm>
            <a:off x="678849" y="4499123"/>
            <a:ext cx="6703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AWS Sample Code -</a:t>
            </a:r>
          </a:p>
          <a:p>
            <a:r>
              <a:rPr lang="en-US" dirty="0"/>
              <a:t>Glue - </a:t>
            </a:r>
            <a:r>
              <a:rPr lang="en-US" dirty="0">
                <a:hlinkClick r:id="rId5"/>
              </a:rPr>
              <a:t>https://github.com/aws-samples/aws-glue-samples</a:t>
            </a:r>
            <a:endParaRPr lang="en-US" dirty="0"/>
          </a:p>
          <a:p>
            <a:r>
              <a:rPr lang="en-US" dirty="0">
                <a:hlinkClick r:id="rId6"/>
              </a:rPr>
              <a:t>https://docs.aws.amazon.com/glue/latest/dg/aws-glue-programming-python-samples-legislators.html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C9044-34C3-9449-8D44-1D74A5BBABAB}"/>
              </a:ext>
            </a:extLst>
          </p:cNvPr>
          <p:cNvSpPr txBox="1"/>
          <p:nvPr/>
        </p:nvSpPr>
        <p:spPr>
          <a:xfrm>
            <a:off x="678849" y="3139977"/>
            <a:ext cx="5990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Blog Posts</a:t>
            </a:r>
          </a:p>
          <a:p>
            <a:r>
              <a:rPr lang="en-US" dirty="0">
                <a:hlinkClick r:id="rId7"/>
              </a:rPr>
              <a:t>https://aws.amazon.com/blogs/big-data/tag/aws-glue/</a:t>
            </a:r>
            <a:endParaRPr lang="en-US" dirty="0"/>
          </a:p>
          <a:p>
            <a:r>
              <a:rPr lang="en-US" dirty="0">
                <a:hlinkClick r:id="rId8"/>
              </a:rPr>
              <a:t>https://aws.amazon.com/blogs/big-data/tag/amazon-athena/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4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6FA7C-593F-5241-915D-5230B007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Glue &amp; Athena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61AE36B-8B8F-D749-A172-A24322ED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472" y="1592100"/>
            <a:ext cx="9333056" cy="50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7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9F099-4B5F-9446-8215-2E2837D3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Data in AWS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CBC326-02F9-DC4F-B63B-261A6A04CFB8}"/>
              </a:ext>
            </a:extLst>
          </p:cNvPr>
          <p:cNvGrpSpPr/>
          <p:nvPr/>
        </p:nvGrpSpPr>
        <p:grpSpPr>
          <a:xfrm>
            <a:off x="8020945" y="4298567"/>
            <a:ext cx="2301904" cy="1018977"/>
            <a:chOff x="1755011" y="3073400"/>
            <a:chExt cx="2301904" cy="1018977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4FDB975-2C9D-6640-9D36-981E1289D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50363" y="3073400"/>
              <a:ext cx="711200" cy="711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55DDF5-B037-434A-9F86-C5536453B72D}"/>
                </a:ext>
              </a:extLst>
            </p:cNvPr>
            <p:cNvSpPr txBox="1"/>
            <p:nvPr/>
          </p:nvSpPr>
          <p:spPr>
            <a:xfrm>
              <a:off x="1755011" y="3784600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3F09B8-98EC-2142-BC56-BB4AA63CC7E4}"/>
              </a:ext>
            </a:extLst>
          </p:cNvPr>
          <p:cNvGrpSpPr/>
          <p:nvPr/>
        </p:nvGrpSpPr>
        <p:grpSpPr>
          <a:xfrm>
            <a:off x="-62930" y="2860052"/>
            <a:ext cx="2301904" cy="1103590"/>
            <a:chOff x="3701315" y="3073400"/>
            <a:chExt cx="2301904" cy="11035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8F5772-8044-3D46-A672-345C7AAAAAD3}"/>
                </a:ext>
              </a:extLst>
            </p:cNvPr>
            <p:cNvSpPr txBox="1"/>
            <p:nvPr/>
          </p:nvSpPr>
          <p:spPr>
            <a:xfrm>
              <a:off x="3701315" y="3869213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RDS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58E43DC-A2D3-C946-9F20-DD5D2BB61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6667" y="3073400"/>
              <a:ext cx="711200" cy="7112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7615D7-7EBC-7943-96D9-DE48AA945DC4}"/>
              </a:ext>
            </a:extLst>
          </p:cNvPr>
          <p:cNvGrpSpPr/>
          <p:nvPr/>
        </p:nvGrpSpPr>
        <p:grpSpPr>
          <a:xfrm>
            <a:off x="2759018" y="5524765"/>
            <a:ext cx="1691411" cy="1018977"/>
            <a:chOff x="9417187" y="1107881"/>
            <a:chExt cx="1691411" cy="10189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01DB1D-0C55-5843-B187-B159E272943E}"/>
                </a:ext>
              </a:extLst>
            </p:cNvPr>
            <p:cNvSpPr txBox="1"/>
            <p:nvPr/>
          </p:nvSpPr>
          <p:spPr>
            <a:xfrm>
              <a:off x="9417187" y="1819081"/>
              <a:ext cx="16914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+mj-lt"/>
                  <a:ea typeface="Amazon Ember" panose="020B0603020204020204" pitchFamily="34" charset="0"/>
                  <a:cs typeface="Amazon Ember" panose="020B0603020204020204" pitchFamily="34" charset="0"/>
                </a:rPr>
                <a:t>Amazon Redshift</a:t>
              </a:r>
              <a:endParaRPr lang="en-US" sz="1400" dirty="0">
                <a:latin typeface="+mj-lt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1B90E74-AB52-FB45-8E35-A5966B1BB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07292" y="1107881"/>
              <a:ext cx="711200" cy="7112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6190F4-8506-664A-95EE-58C5404DD7E7}"/>
              </a:ext>
            </a:extLst>
          </p:cNvPr>
          <p:cNvGrpSpPr/>
          <p:nvPr/>
        </p:nvGrpSpPr>
        <p:grpSpPr>
          <a:xfrm>
            <a:off x="-54988" y="4162960"/>
            <a:ext cx="2301904" cy="1014190"/>
            <a:chOff x="6634978" y="1086275"/>
            <a:chExt cx="2301904" cy="10141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7EC234-3D4D-C940-955F-52C84C02EE3D}"/>
                </a:ext>
              </a:extLst>
            </p:cNvPr>
            <p:cNvSpPr txBox="1"/>
            <p:nvPr/>
          </p:nvSpPr>
          <p:spPr>
            <a:xfrm>
              <a:off x="6634978" y="1792688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DynamoDB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9341682C-6FE4-084D-87A5-DDC7DCA17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30330" y="1086275"/>
              <a:ext cx="711200" cy="7112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FAD5CC-DA2D-F943-AA38-402AE510AC74}"/>
              </a:ext>
            </a:extLst>
          </p:cNvPr>
          <p:cNvGrpSpPr/>
          <p:nvPr/>
        </p:nvGrpSpPr>
        <p:grpSpPr>
          <a:xfrm>
            <a:off x="1095964" y="4214707"/>
            <a:ext cx="2508760" cy="1014190"/>
            <a:chOff x="4163250" y="1086275"/>
            <a:chExt cx="2508760" cy="10141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131E89-A5C3-8746-9D71-D3A8B3204DEB}"/>
                </a:ext>
              </a:extLst>
            </p:cNvPr>
            <p:cNvSpPr txBox="1"/>
            <p:nvPr/>
          </p:nvSpPr>
          <p:spPr>
            <a:xfrm>
              <a:off x="4163250" y="1792688"/>
              <a:ext cx="250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DocumentDB</a:t>
              </a:r>
              <a:endParaRPr lang="en-US" sz="1400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6CF2C049-3211-6F44-A677-357608198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021666" y="1086275"/>
              <a:ext cx="711200" cy="7112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14488-1DCF-5A47-8539-AB2855C007F7}"/>
              </a:ext>
            </a:extLst>
          </p:cNvPr>
          <p:cNvGrpSpPr/>
          <p:nvPr/>
        </p:nvGrpSpPr>
        <p:grpSpPr>
          <a:xfrm>
            <a:off x="1161503" y="2892969"/>
            <a:ext cx="2301904" cy="1103590"/>
            <a:chOff x="6627948" y="1209660"/>
            <a:chExt cx="2301904" cy="11035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1DA04D8-3836-7C42-B61D-2BC10D6E2B4D}"/>
                </a:ext>
              </a:extLst>
            </p:cNvPr>
            <p:cNvSpPr txBox="1"/>
            <p:nvPr/>
          </p:nvSpPr>
          <p:spPr>
            <a:xfrm>
              <a:off x="6627948" y="2005473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Timestream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0F3B419E-DCF0-B541-AC40-105B986F4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423300" y="1209660"/>
              <a:ext cx="711200" cy="7112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36A3E-B55B-FF45-9238-DF8C23208026}"/>
              </a:ext>
            </a:extLst>
          </p:cNvPr>
          <p:cNvGrpSpPr/>
          <p:nvPr/>
        </p:nvGrpSpPr>
        <p:grpSpPr>
          <a:xfrm>
            <a:off x="-70786" y="5439508"/>
            <a:ext cx="2301904" cy="974601"/>
            <a:chOff x="6679582" y="1125864"/>
            <a:chExt cx="2301904" cy="97460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177281A-6C10-014E-93B9-31B4196CB978}"/>
                </a:ext>
              </a:extLst>
            </p:cNvPr>
            <p:cNvSpPr txBox="1"/>
            <p:nvPr/>
          </p:nvSpPr>
          <p:spPr>
            <a:xfrm>
              <a:off x="6679582" y="1792688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Neptune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007DF24B-7E9B-DA49-9ED2-06C9FDD37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474934" y="1125864"/>
              <a:ext cx="711200" cy="7112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9CC68-AF40-2543-9764-9F2A7E028243}"/>
              </a:ext>
            </a:extLst>
          </p:cNvPr>
          <p:cNvGrpSpPr/>
          <p:nvPr/>
        </p:nvGrpSpPr>
        <p:grpSpPr>
          <a:xfrm>
            <a:off x="1199392" y="5469027"/>
            <a:ext cx="2301904" cy="974601"/>
            <a:chOff x="9032489" y="1125864"/>
            <a:chExt cx="2301904" cy="9746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0B4858-0AD5-EB4F-A7F6-41B6CD2370B9}"/>
                </a:ext>
              </a:extLst>
            </p:cNvPr>
            <p:cNvSpPr txBox="1"/>
            <p:nvPr/>
          </p:nvSpPr>
          <p:spPr>
            <a:xfrm>
              <a:off x="9032489" y="1792688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QLDB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D7A06E1E-65F3-E446-A326-B2935CA11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827841" y="1125864"/>
              <a:ext cx="711200" cy="7112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7937E2-DF7D-464D-AF3B-705BD51201BA}"/>
              </a:ext>
            </a:extLst>
          </p:cNvPr>
          <p:cNvGrpSpPr/>
          <p:nvPr/>
        </p:nvGrpSpPr>
        <p:grpSpPr>
          <a:xfrm>
            <a:off x="8020945" y="5439508"/>
            <a:ext cx="2301904" cy="1234420"/>
            <a:chOff x="1873406" y="1126637"/>
            <a:chExt cx="2301904" cy="12344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B67151-B6E6-7644-8A0B-97FF9022BAB6}"/>
                </a:ext>
              </a:extLst>
            </p:cNvPr>
            <p:cNvSpPr txBox="1"/>
            <p:nvPr/>
          </p:nvSpPr>
          <p:spPr>
            <a:xfrm>
              <a:off x="1873406" y="1837837"/>
              <a:ext cx="2301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Amazon Elastic Block Store (EBS)</a:t>
              </a: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D500E441-F2B2-4849-9C29-1B891F869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68758" y="1126637"/>
              <a:ext cx="711200" cy="7112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B84897-FBEB-594F-9961-25C1E34A3D0C}"/>
              </a:ext>
            </a:extLst>
          </p:cNvPr>
          <p:cNvGrpSpPr/>
          <p:nvPr/>
        </p:nvGrpSpPr>
        <p:grpSpPr>
          <a:xfrm>
            <a:off x="9832743" y="4290345"/>
            <a:ext cx="2301904" cy="1018977"/>
            <a:chOff x="4237465" y="1126637"/>
            <a:chExt cx="2301904" cy="101897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DD0E00-8AAF-1F47-807E-C37AEC4793D3}"/>
                </a:ext>
              </a:extLst>
            </p:cNvPr>
            <p:cNvSpPr txBox="1"/>
            <p:nvPr/>
          </p:nvSpPr>
          <p:spPr>
            <a:xfrm>
              <a:off x="4237465" y="1837837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EFS</a:t>
              </a: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15D73FEA-1E00-904B-B5CB-D9084FE42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032817" y="1126637"/>
              <a:ext cx="711200" cy="711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76497B-A864-0144-8742-F7C915DFCE98}"/>
              </a:ext>
            </a:extLst>
          </p:cNvPr>
          <p:cNvGrpSpPr/>
          <p:nvPr/>
        </p:nvGrpSpPr>
        <p:grpSpPr>
          <a:xfrm>
            <a:off x="9832743" y="5525043"/>
            <a:ext cx="2301904" cy="1018977"/>
            <a:chOff x="6612675" y="1126637"/>
            <a:chExt cx="2301904" cy="101897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16B3B26-CB9B-9440-AFD9-215D7448E4A4}"/>
                </a:ext>
              </a:extLst>
            </p:cNvPr>
            <p:cNvSpPr txBox="1"/>
            <p:nvPr/>
          </p:nvSpPr>
          <p:spPr>
            <a:xfrm>
              <a:off x="6612675" y="1837837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Amazon </a:t>
              </a:r>
              <a:r>
                <a:rPr lang="en-US" sz="1400" dirty="0" err="1"/>
                <a:t>FSx</a:t>
              </a:r>
              <a:endParaRPr lang="en-US" sz="1400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073DA8EB-1F51-374F-8460-8B72B352C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382424" y="1126637"/>
              <a:ext cx="711200" cy="7112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77C5480-ECEC-574B-98FD-45F242B9D2AF}"/>
              </a:ext>
            </a:extLst>
          </p:cNvPr>
          <p:cNvSpPr txBox="1"/>
          <p:nvPr/>
        </p:nvSpPr>
        <p:spPr>
          <a:xfrm flipH="1">
            <a:off x="974168" y="2303944"/>
            <a:ext cx="248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Databases / Warehouse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F3C10B-42C2-9341-8AB3-8AC0909D391C}"/>
              </a:ext>
            </a:extLst>
          </p:cNvPr>
          <p:cNvSpPr txBox="1"/>
          <p:nvPr/>
        </p:nvSpPr>
        <p:spPr>
          <a:xfrm flipH="1">
            <a:off x="9622281" y="3319450"/>
            <a:ext cx="169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C66F202-0D73-554F-BD13-567F3F10BF56}"/>
              </a:ext>
            </a:extLst>
          </p:cNvPr>
          <p:cNvGrpSpPr/>
          <p:nvPr/>
        </p:nvGrpSpPr>
        <p:grpSpPr>
          <a:xfrm>
            <a:off x="9146825" y="1589917"/>
            <a:ext cx="2166867" cy="1019470"/>
            <a:chOff x="4175311" y="1093236"/>
            <a:chExt cx="2166867" cy="101947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C1A2871-7C97-4442-BCC2-F060D2D918A2}"/>
                </a:ext>
              </a:extLst>
            </p:cNvPr>
            <p:cNvSpPr txBox="1"/>
            <p:nvPr/>
          </p:nvSpPr>
          <p:spPr>
            <a:xfrm>
              <a:off x="4175311" y="1804929"/>
              <a:ext cx="2166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  <a:ea typeface="Amazon Ember" panose="020B0603020204020204" pitchFamily="34" charset="0"/>
                  <a:cs typeface="Amazon Ember" panose="020B0603020204020204" pitchFamily="34" charset="0"/>
                </a:rPr>
                <a:t>Lake Formation</a:t>
              </a: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E4719EFB-6EFB-E546-BE7E-1E72E2D4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03144" y="1093236"/>
              <a:ext cx="711200" cy="7112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28C961-207A-0340-A027-810EE02863F8}"/>
              </a:ext>
            </a:extLst>
          </p:cNvPr>
          <p:cNvGrpSpPr/>
          <p:nvPr/>
        </p:nvGrpSpPr>
        <p:grpSpPr>
          <a:xfrm>
            <a:off x="4275331" y="3271368"/>
            <a:ext cx="1691411" cy="1018977"/>
            <a:chOff x="7683437" y="1107881"/>
            <a:chExt cx="1691411" cy="101897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7442AB7-6248-B849-8016-3BE618F19753}"/>
                </a:ext>
              </a:extLst>
            </p:cNvPr>
            <p:cNvSpPr txBox="1"/>
            <p:nvPr/>
          </p:nvSpPr>
          <p:spPr>
            <a:xfrm>
              <a:off x="7683437" y="1819081"/>
              <a:ext cx="16914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+mj-lt"/>
                  <a:ea typeface="Amazon Ember" panose="020B0603020204020204" pitchFamily="34" charset="0"/>
                  <a:cs typeface="Amazon Ember" panose="020B0603020204020204" pitchFamily="34" charset="0"/>
                </a:rPr>
                <a:t>Kinesis</a:t>
              </a:r>
              <a:endParaRPr lang="en-US" sz="1400" dirty="0">
                <a:latin typeface="+mj-lt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559AAB5D-5D34-BB4A-BD97-83731514A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8173542" y="1107881"/>
              <a:ext cx="711200" cy="7112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0F0CA5-D434-5949-BDDD-A8C8B02B0041}"/>
              </a:ext>
            </a:extLst>
          </p:cNvPr>
          <p:cNvGrpSpPr/>
          <p:nvPr/>
        </p:nvGrpSpPr>
        <p:grpSpPr>
          <a:xfrm>
            <a:off x="5736453" y="3271368"/>
            <a:ext cx="2166867" cy="1234913"/>
            <a:chOff x="8788203" y="1093236"/>
            <a:chExt cx="2166867" cy="123491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4A34F9B-1701-DA47-BAD6-B274748B5A4B}"/>
                </a:ext>
              </a:extLst>
            </p:cNvPr>
            <p:cNvSpPr txBox="1"/>
            <p:nvPr/>
          </p:nvSpPr>
          <p:spPr>
            <a:xfrm>
              <a:off x="8788203" y="1804929"/>
              <a:ext cx="2166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  <a:ea typeface="Amazon Ember" panose="020B0603020204020204" pitchFamily="34" charset="0"/>
                  <a:cs typeface="Amazon Ember" panose="020B0603020204020204" pitchFamily="34" charset="0"/>
                </a:rPr>
                <a:t>Managed Streaming for Kafka</a:t>
              </a: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DB4A1F1-145E-534A-B54E-7F0C16BB1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9516036" y="1093236"/>
              <a:ext cx="711200" cy="7112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14A1C8B-7715-1141-89EC-1D4A565D70D5}"/>
              </a:ext>
            </a:extLst>
          </p:cNvPr>
          <p:cNvGrpSpPr/>
          <p:nvPr/>
        </p:nvGrpSpPr>
        <p:grpSpPr>
          <a:xfrm>
            <a:off x="4037604" y="1933948"/>
            <a:ext cx="2166867" cy="1019470"/>
            <a:chOff x="6474373" y="1093236"/>
            <a:chExt cx="2166867" cy="101947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283E44-789C-1543-AB11-A58F8543EE85}"/>
                </a:ext>
              </a:extLst>
            </p:cNvPr>
            <p:cNvSpPr txBox="1"/>
            <p:nvPr/>
          </p:nvSpPr>
          <p:spPr>
            <a:xfrm>
              <a:off x="6474373" y="1804929"/>
              <a:ext cx="2166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  <a:ea typeface="Amazon Ember" panose="020B0603020204020204" pitchFamily="34" charset="0"/>
                  <a:cs typeface="Amazon Ember" panose="020B0603020204020204" pitchFamily="34" charset="0"/>
                </a:rPr>
                <a:t>Data Pipeline</a:t>
              </a: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89DBE95B-7B02-6448-A49E-3659349EF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7202207" y="1093236"/>
              <a:ext cx="711200" cy="7112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ADCE2F0-9F0F-3144-BE0C-DD3582605DC8}"/>
              </a:ext>
            </a:extLst>
          </p:cNvPr>
          <p:cNvGrpSpPr/>
          <p:nvPr/>
        </p:nvGrpSpPr>
        <p:grpSpPr>
          <a:xfrm>
            <a:off x="5668935" y="1933948"/>
            <a:ext cx="2301904" cy="1034500"/>
            <a:chOff x="5895456" y="3705507"/>
            <a:chExt cx="2301904" cy="10345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A91039F-276E-5548-941A-0B2E67C55BF5}"/>
                </a:ext>
              </a:extLst>
            </p:cNvPr>
            <p:cNvSpPr txBox="1"/>
            <p:nvPr/>
          </p:nvSpPr>
          <p:spPr>
            <a:xfrm>
              <a:off x="5895456" y="4432230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Database Migration Service</a:t>
              </a:r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4A3F094B-5E21-9E44-A6FB-5A23826DB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6690808" y="3705507"/>
              <a:ext cx="711200" cy="711200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E0849CA-431D-B645-8713-851B207AA05D}"/>
              </a:ext>
            </a:extLst>
          </p:cNvPr>
          <p:cNvSpPr txBox="1"/>
          <p:nvPr/>
        </p:nvSpPr>
        <p:spPr>
          <a:xfrm flipH="1">
            <a:off x="5144947" y="1472816"/>
            <a:ext cx="248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Streaming Data</a:t>
            </a:r>
          </a:p>
        </p:txBody>
      </p:sp>
    </p:spTree>
    <p:extLst>
      <p:ext uri="{BB962C8B-B14F-4D97-AF65-F5344CB8AC3E}">
        <p14:creationId xmlns:p14="http://schemas.microsoft.com/office/powerpoint/2010/main" val="386595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9F099-4B5F-9446-8215-2E2837D3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Lake Formation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62FB6A-C4B8-1848-BA99-30E5D21C7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1506950"/>
            <a:ext cx="9613900" cy="43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0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14857-B88C-FC4B-B7B0-71FE98D0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Serverless Data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29995-AED1-274B-B555-A9C03B5CD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for only what you use (storage / data transfer separate)</a:t>
            </a:r>
          </a:p>
          <a:p>
            <a:r>
              <a:rPr lang="en-US" dirty="0"/>
              <a:t>Crawl data (ad-hoc or scheduled)</a:t>
            </a:r>
          </a:p>
          <a:p>
            <a:r>
              <a:rPr lang="en-US" dirty="0"/>
              <a:t>Query data that’s Unstructured, Semi Structured or Structured.</a:t>
            </a:r>
          </a:p>
          <a:p>
            <a:r>
              <a:rPr lang="en-US" dirty="0"/>
              <a:t>Catalog data into a </a:t>
            </a:r>
            <a:r>
              <a:rPr lang="en-US" dirty="0" err="1"/>
              <a:t>metastore</a:t>
            </a:r>
            <a:r>
              <a:rPr lang="en-US" dirty="0"/>
              <a:t> (much like Hive)</a:t>
            </a:r>
          </a:p>
          <a:p>
            <a:r>
              <a:rPr lang="en-US" dirty="0"/>
              <a:t>Can Connect to JDBC/ODBC </a:t>
            </a:r>
            <a:r>
              <a:rPr lang="en-US" dirty="0" err="1"/>
              <a:t>datasource</a:t>
            </a:r>
            <a:r>
              <a:rPr lang="en-US" dirty="0"/>
              <a:t> or S3</a:t>
            </a:r>
          </a:p>
          <a:p>
            <a:r>
              <a:rPr lang="en-US" dirty="0"/>
              <a:t>Outputs to tooling like </a:t>
            </a:r>
            <a:r>
              <a:rPr lang="en-US" dirty="0" err="1"/>
              <a:t>SageMaker</a:t>
            </a:r>
            <a:r>
              <a:rPr lang="en-US" dirty="0"/>
              <a:t>, </a:t>
            </a:r>
            <a:r>
              <a:rPr lang="en-US" dirty="0" err="1"/>
              <a:t>QuickSight</a:t>
            </a:r>
            <a:r>
              <a:rPr lang="en-US" dirty="0"/>
              <a:t>, RedShift, S3, RDS</a:t>
            </a:r>
          </a:p>
          <a:p>
            <a:r>
              <a:rPr lang="en-US" dirty="0"/>
              <a:t>Can use 3</a:t>
            </a:r>
            <a:r>
              <a:rPr lang="en-US" baseline="30000" dirty="0"/>
              <a:t>rd</a:t>
            </a:r>
            <a:r>
              <a:rPr lang="en-US" dirty="0"/>
              <a:t> party Analytics tooling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8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D7BA-611B-F046-B811-C88A6782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&amp; Security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60FD2-1675-4748-87A9-2C5CE9FD3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Athena &amp; Glue are SOC 1,2,3 compliant as well as PCI, HIPPA &amp; FedRAMP compliant.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Encryption @Rest</a:t>
            </a:r>
          </a:p>
          <a:p>
            <a:pPr marL="0" indent="0">
              <a:buNone/>
            </a:pPr>
            <a:r>
              <a:rPr lang="en-US" dirty="0"/>
              <a:t>Encryption in flight</a:t>
            </a:r>
          </a:p>
          <a:p>
            <a:pPr marL="0" indent="0">
              <a:buNone/>
            </a:pPr>
            <a:r>
              <a:rPr lang="en-US" dirty="0"/>
              <a:t>Fine Grained IAM Permissions</a:t>
            </a:r>
          </a:p>
          <a:p>
            <a:pPr marL="0" indent="0">
              <a:buNone/>
            </a:pPr>
            <a:r>
              <a:rPr lang="en-US" dirty="0"/>
              <a:t>Workgroups</a:t>
            </a:r>
          </a:p>
          <a:p>
            <a:pPr marL="0" indent="0">
              <a:buNone/>
            </a:pPr>
            <a:r>
              <a:rPr lang="en-US" dirty="0"/>
              <a:t>Security on Glue Data Catalog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7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9AD13-0B5E-2046-BDBC-479337FA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Athena IAM Policy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3CC3032-950C-6642-BE0F-C39EC374B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962710"/>
            <a:ext cx="7188199" cy="29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80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1141</Words>
  <Application>Microsoft Macintosh PowerPoint</Application>
  <PresentationFormat>Widescreen</PresentationFormat>
  <Paragraphs>208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Athena &amp; Glue</vt:lpstr>
      <vt:lpstr>PowerPoint Presentation</vt:lpstr>
      <vt:lpstr>PowerPoint Presentation</vt:lpstr>
      <vt:lpstr>Glue &amp; Athena</vt:lpstr>
      <vt:lpstr>Data in AWS</vt:lpstr>
      <vt:lpstr>Lake Formation</vt:lpstr>
      <vt:lpstr>Serverless Data Transformation</vt:lpstr>
      <vt:lpstr>Compliance &amp; Security </vt:lpstr>
      <vt:lpstr>Athena IAM Policy</vt:lpstr>
      <vt:lpstr>Glue IAM Policy</vt:lpstr>
      <vt:lpstr>Athena </vt:lpstr>
      <vt:lpstr>http://prestodb.github.io/</vt:lpstr>
      <vt:lpstr>Glue</vt:lpstr>
      <vt:lpstr>https://spark.apache.org/</vt:lpstr>
      <vt:lpstr>Glue  - Pros &amp; Cons</vt:lpstr>
      <vt:lpstr>Athena – Pros &amp; Cons</vt:lpstr>
      <vt:lpstr>S3 &amp; Glacier Select</vt:lpstr>
      <vt:lpstr>Athena Pricing</vt:lpstr>
      <vt:lpstr>Athena History</vt:lpstr>
      <vt:lpstr>Glue Pricing</vt:lpstr>
      <vt:lpstr>File Formats</vt:lpstr>
      <vt:lpstr>SerDes</vt:lpstr>
      <vt:lpstr>Schema on Read vs Schema on Write</vt:lpstr>
      <vt:lpstr>Common Query Output Destinations</vt:lpstr>
      <vt:lpstr>Best Practices &amp; Optimizations</vt:lpstr>
      <vt:lpstr>Comparison to Other Solutions</vt:lpstr>
      <vt:lpstr>Simple Examples</vt:lpstr>
      <vt:lpstr>AWS  Use Cases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Athena &amp; Glue</dc:title>
  <dc:creator>Poley, Quinlan</dc:creator>
  <cp:lastModifiedBy>Poley, Quinlan</cp:lastModifiedBy>
  <cp:revision>28</cp:revision>
  <dcterms:created xsi:type="dcterms:W3CDTF">2019-06-19T18:05:20Z</dcterms:created>
  <dcterms:modified xsi:type="dcterms:W3CDTF">2019-06-20T20:25:08Z</dcterms:modified>
</cp:coreProperties>
</file>